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media/image4.jpg" ContentType="image/jpeg"/>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media/image6.jpg" ContentType="image/jpeg"/>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12" r:id="rId5"/>
    <p:sldMasterId id="2147483735" r:id="rId6"/>
  </p:sldMasterIdLst>
  <p:notesMasterIdLst>
    <p:notesMasterId r:id="rId20"/>
  </p:notesMasterIdLst>
  <p:sldIdLst>
    <p:sldId id="287" r:id="rId7"/>
    <p:sldId id="318" r:id="rId8"/>
    <p:sldId id="343" r:id="rId9"/>
    <p:sldId id="342" r:id="rId10"/>
    <p:sldId id="339" r:id="rId11"/>
    <p:sldId id="319" r:id="rId12"/>
    <p:sldId id="340" r:id="rId13"/>
    <p:sldId id="341" r:id="rId14"/>
    <p:sldId id="344" r:id="rId15"/>
    <p:sldId id="327" r:id="rId16"/>
    <p:sldId id="283" r:id="rId17"/>
    <p:sldId id="345" r:id="rId18"/>
    <p:sldId id="294"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Singleton" initials="PS" lastIdx="1" clrIdx="0">
    <p:extLst>
      <p:ext uri="{19B8F6BF-5375-455C-9EA6-DF929625EA0E}">
        <p15:presenceInfo xmlns:p15="http://schemas.microsoft.com/office/powerpoint/2012/main" userId="S::paul.singleton@reclaimfund.co.uk::be6601a7-de4a-4e08-abbf-f9d352fe5623" providerId="AD"/>
      </p:ext>
    </p:extLst>
  </p:cmAuthor>
  <p:cmAuthor id="2" name="Mark Evans" initials="ME" lastIdx="1" clrIdx="1">
    <p:extLst>
      <p:ext uri="{19B8F6BF-5375-455C-9EA6-DF929625EA0E}">
        <p15:presenceInfo xmlns:p15="http://schemas.microsoft.com/office/powerpoint/2012/main" userId="S::mark.evans@reclaimfund.co.uk::df3390e0-5568-4d84-ac70-a40ded9535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A6B1B-A021-7644-A34E-9303E839FF72}" v="91" dt="2022-04-14T14:58:53.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98" autoAdjust="0"/>
    <p:restoredTop sz="71408" autoAdjust="0"/>
  </p:normalViewPr>
  <p:slideViewPr>
    <p:cSldViewPr snapToGrid="0">
      <p:cViewPr varScale="1">
        <p:scale>
          <a:sx n="113" d="100"/>
          <a:sy n="113" d="100"/>
        </p:scale>
        <p:origin x="1636"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5F55C-83E7-4DAE-B6BF-2F9F988F8E9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75E04E71-E4D7-4CA8-A4B5-E2D7DC52705D}">
      <dgm:prSet phldrT="[Text]" custT="1"/>
      <dgm:spPr/>
      <dgm:t>
        <a:bodyPr/>
        <a:lstStyle/>
        <a:p>
          <a:endParaRPr lang="en-GB" sz="1200">
            <a:latin typeface="+mj-lt"/>
          </a:endParaRPr>
        </a:p>
      </dgm:t>
    </dgm:pt>
    <dgm:pt modelId="{B7D9B3F2-C31F-4B19-B86E-F652C1F454E4}" type="parTrans" cxnId="{DF491131-AB7B-4781-B61E-3FD8347D431B}">
      <dgm:prSet/>
      <dgm:spPr/>
      <dgm:t>
        <a:bodyPr/>
        <a:lstStyle/>
        <a:p>
          <a:endParaRPr lang="en-GB" sz="1200">
            <a:latin typeface="+mj-lt"/>
          </a:endParaRPr>
        </a:p>
      </dgm:t>
    </dgm:pt>
    <dgm:pt modelId="{44D3C21E-94CD-40C1-BC15-A6EEADFC3C23}" type="sibTrans" cxnId="{DF491131-AB7B-4781-B61E-3FD8347D431B}">
      <dgm:prSet/>
      <dgm:spPr/>
      <dgm:t>
        <a:bodyPr/>
        <a:lstStyle/>
        <a:p>
          <a:endParaRPr lang="en-GB" sz="1200">
            <a:latin typeface="+mj-lt"/>
          </a:endParaRPr>
        </a:p>
      </dgm:t>
    </dgm:pt>
    <dgm:pt modelId="{593C1778-DB45-47F5-B7E4-A4C1A08A978B}">
      <dgm:prSet phldrT="[Text]" custT="1"/>
      <dgm:spPr/>
      <dgm:t>
        <a:bodyPr/>
        <a:lstStyle/>
        <a:p>
          <a:r>
            <a:rPr lang="en-GB" sz="1200">
              <a:effectLst/>
              <a:latin typeface="+mj-lt"/>
              <a:ea typeface="Calibri" panose="020F0502020204030204" pitchFamily="34" charset="0"/>
              <a:cs typeface="Times New Roman" panose="02020603050405020304" pitchFamily="18" charset="0"/>
            </a:rPr>
            <a:t>On-boarding</a:t>
          </a:r>
          <a:endParaRPr lang="en-GB" sz="1200">
            <a:latin typeface="+mj-lt"/>
          </a:endParaRPr>
        </a:p>
      </dgm:t>
    </dgm:pt>
    <dgm:pt modelId="{C73C7955-92A0-4D4E-AEAE-1D93085AFA5C}" type="parTrans" cxnId="{CB868679-9B43-4AA0-B93F-A1004A4AECE1}">
      <dgm:prSet/>
      <dgm:spPr/>
      <dgm:t>
        <a:bodyPr/>
        <a:lstStyle/>
        <a:p>
          <a:endParaRPr lang="en-GB" sz="1200">
            <a:latin typeface="+mj-lt"/>
          </a:endParaRPr>
        </a:p>
      </dgm:t>
    </dgm:pt>
    <dgm:pt modelId="{357CAE68-2695-4DE0-B4BC-1E6C314CA9A2}" type="sibTrans" cxnId="{CB868679-9B43-4AA0-B93F-A1004A4AECE1}">
      <dgm:prSet/>
      <dgm:spPr/>
      <dgm:t>
        <a:bodyPr/>
        <a:lstStyle/>
        <a:p>
          <a:endParaRPr lang="en-GB" sz="1200">
            <a:latin typeface="+mj-lt"/>
          </a:endParaRPr>
        </a:p>
      </dgm:t>
    </dgm:pt>
    <dgm:pt modelId="{C1ADCD17-FF09-4CE1-964A-CA17270E6F7A}">
      <dgm:prSet phldrT="[Text]" custT="1"/>
      <dgm:spPr/>
      <dgm:t>
        <a:bodyPr/>
        <a:lstStyle/>
        <a:p>
          <a:r>
            <a:rPr lang="en-GB" sz="1200">
              <a:effectLst/>
              <a:latin typeface="+mj-lt"/>
              <a:ea typeface="Calibri" panose="020F0502020204030204" pitchFamily="34" charset="0"/>
              <a:cs typeface="Times New Roman" panose="02020603050405020304" pitchFamily="18" charset="0"/>
            </a:rPr>
            <a:t>Agency Agreement </a:t>
          </a:r>
          <a:endParaRPr lang="en-GB" sz="1200">
            <a:latin typeface="+mj-lt"/>
          </a:endParaRPr>
        </a:p>
      </dgm:t>
    </dgm:pt>
    <dgm:pt modelId="{FB07C9E5-17EF-4EC1-B306-2F872FBD6156}" type="parTrans" cxnId="{1D913FF7-87AC-47D5-BF64-B778B5929F54}">
      <dgm:prSet/>
      <dgm:spPr/>
      <dgm:t>
        <a:bodyPr/>
        <a:lstStyle/>
        <a:p>
          <a:endParaRPr lang="en-GB" sz="1200">
            <a:latin typeface="+mj-lt"/>
          </a:endParaRPr>
        </a:p>
      </dgm:t>
    </dgm:pt>
    <dgm:pt modelId="{D79C5AE5-9DB2-4E3E-804C-534312FF1D09}" type="sibTrans" cxnId="{1D913FF7-87AC-47D5-BF64-B778B5929F54}">
      <dgm:prSet/>
      <dgm:spPr/>
      <dgm:t>
        <a:bodyPr/>
        <a:lstStyle/>
        <a:p>
          <a:endParaRPr lang="en-GB" sz="1200">
            <a:latin typeface="+mj-lt"/>
          </a:endParaRPr>
        </a:p>
      </dgm:t>
    </dgm:pt>
    <dgm:pt modelId="{A7E92FC3-FF50-48B9-AAAE-B1F862AAA962}">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Calibri" panose="020F0502020204030204" pitchFamily="34" charset="0"/>
              <a:cs typeface="Times New Roman" panose="02020603050405020304" pitchFamily="18" charset="0"/>
            </a:rPr>
            <a:t>Transfer process </a:t>
          </a:r>
        </a:p>
        <a:p>
          <a:pPr algn="ctr"/>
          <a:endParaRPr lang="en-GB" sz="1200">
            <a:latin typeface="+mj-lt"/>
          </a:endParaRPr>
        </a:p>
      </dgm:t>
    </dgm:pt>
    <dgm:pt modelId="{FED56974-10FC-4BA6-ABF3-C6FC6BE58C5A}" type="parTrans" cxnId="{0BA8085E-0934-4B43-BDD9-BD790B82428B}">
      <dgm:prSet/>
      <dgm:spPr/>
      <dgm:t>
        <a:bodyPr/>
        <a:lstStyle/>
        <a:p>
          <a:endParaRPr lang="en-GB" sz="1200">
            <a:latin typeface="+mj-lt"/>
          </a:endParaRPr>
        </a:p>
      </dgm:t>
    </dgm:pt>
    <dgm:pt modelId="{667CE364-F2B9-426D-AC50-ED834D8B5FC6}" type="sibTrans" cxnId="{0BA8085E-0934-4B43-BDD9-BD790B82428B}">
      <dgm:prSet/>
      <dgm:spPr/>
      <dgm:t>
        <a:bodyPr/>
        <a:lstStyle/>
        <a:p>
          <a:endParaRPr lang="en-GB" sz="1200">
            <a:latin typeface="+mj-lt"/>
          </a:endParaRPr>
        </a:p>
      </dgm:t>
    </dgm:pt>
    <dgm:pt modelId="{703F6301-E2BB-49A4-992C-3D7F8F8ED9B6}">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Calibri" panose="020F0502020204030204" pitchFamily="34" charset="0"/>
              <a:cs typeface="Times New Roman" panose="02020603050405020304" pitchFamily="18" charset="0"/>
            </a:rPr>
            <a:t>Reclaim process </a:t>
          </a:r>
        </a:p>
        <a:p>
          <a:endParaRPr lang="en-GB" sz="1200">
            <a:latin typeface="+mj-lt"/>
          </a:endParaRPr>
        </a:p>
      </dgm:t>
    </dgm:pt>
    <dgm:pt modelId="{764705BE-8B9E-4F66-BD96-4A3A379B299F}" type="parTrans" cxnId="{DD5346DF-43AA-40EC-AE94-2C5253A7C53C}">
      <dgm:prSet/>
      <dgm:spPr/>
      <dgm:t>
        <a:bodyPr/>
        <a:lstStyle/>
        <a:p>
          <a:endParaRPr lang="en-GB" sz="1200">
            <a:latin typeface="+mj-lt"/>
          </a:endParaRPr>
        </a:p>
      </dgm:t>
    </dgm:pt>
    <dgm:pt modelId="{0398CD58-FCA4-4102-B994-0CA64F2F17B2}" type="sibTrans" cxnId="{DD5346DF-43AA-40EC-AE94-2C5253A7C53C}">
      <dgm:prSet/>
      <dgm:spPr/>
      <dgm:t>
        <a:bodyPr/>
        <a:lstStyle/>
        <a:p>
          <a:endParaRPr lang="en-GB" sz="1200">
            <a:latin typeface="+mj-lt"/>
          </a:endParaRPr>
        </a:p>
      </dgm:t>
    </dgm:pt>
    <dgm:pt modelId="{98C401EB-4F3D-4A07-8115-0F1EC60D89EB}">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Calibri" panose="020F0502020204030204" pitchFamily="34" charset="0"/>
              <a:cs typeface="Times New Roman" panose="02020603050405020304" pitchFamily="18" charset="0"/>
            </a:rPr>
            <a:t>Exceptions/error process </a:t>
          </a:r>
        </a:p>
        <a:p>
          <a:endParaRPr lang="en-GB" sz="1200">
            <a:latin typeface="+mj-lt"/>
          </a:endParaRPr>
        </a:p>
      </dgm:t>
    </dgm:pt>
    <dgm:pt modelId="{685B2DDC-E586-40BD-8B6C-0734191A47FA}" type="parTrans" cxnId="{5877DE17-DB05-4F06-84A7-C67C29A9DD3A}">
      <dgm:prSet/>
      <dgm:spPr/>
      <dgm:t>
        <a:bodyPr/>
        <a:lstStyle/>
        <a:p>
          <a:endParaRPr lang="en-GB" sz="1200">
            <a:latin typeface="+mj-lt"/>
          </a:endParaRPr>
        </a:p>
      </dgm:t>
    </dgm:pt>
    <dgm:pt modelId="{BBF536C1-FB45-4C4C-BD10-C22F455105D7}" type="sibTrans" cxnId="{5877DE17-DB05-4F06-84A7-C67C29A9DD3A}">
      <dgm:prSet/>
      <dgm:spPr/>
      <dgm:t>
        <a:bodyPr/>
        <a:lstStyle/>
        <a:p>
          <a:endParaRPr lang="en-GB" sz="1200">
            <a:latin typeface="+mj-lt"/>
          </a:endParaRPr>
        </a:p>
      </dgm:t>
    </dgm:pt>
    <dgm:pt modelId="{225AB943-13C9-473A-84CB-5AA1248136F6}">
      <dgm:prSet phldrT="[Text]" custT="1"/>
      <dgm:spPr/>
      <dgm:t>
        <a:bodyPr/>
        <a:lstStyle/>
        <a:p>
          <a:r>
            <a:rPr lang="en-GB" sz="1200">
              <a:latin typeface="+mj-lt"/>
            </a:rPr>
            <a:t>Audit &amp; verification</a:t>
          </a:r>
        </a:p>
      </dgm:t>
    </dgm:pt>
    <dgm:pt modelId="{9B4D4E8C-E37B-4F04-91D8-2B9F6B387C54}" type="parTrans" cxnId="{FDB8E0BE-A5F6-4A02-ACFC-80438FD3921B}">
      <dgm:prSet/>
      <dgm:spPr/>
      <dgm:t>
        <a:bodyPr/>
        <a:lstStyle/>
        <a:p>
          <a:endParaRPr lang="en-GB" sz="1200">
            <a:latin typeface="+mj-lt"/>
          </a:endParaRPr>
        </a:p>
      </dgm:t>
    </dgm:pt>
    <dgm:pt modelId="{D2095762-F463-4E59-964B-F69791055B69}" type="sibTrans" cxnId="{FDB8E0BE-A5F6-4A02-ACFC-80438FD3921B}">
      <dgm:prSet/>
      <dgm:spPr/>
      <dgm:t>
        <a:bodyPr/>
        <a:lstStyle/>
        <a:p>
          <a:endParaRPr lang="en-GB" sz="1200">
            <a:latin typeface="+mj-lt"/>
          </a:endParaRPr>
        </a:p>
      </dgm:t>
    </dgm:pt>
    <dgm:pt modelId="{9DEF7A1D-826C-461B-9369-B66B2D29FC6C}">
      <dgm:prSet/>
      <dgm:spPr/>
      <dgm:t>
        <a:bodyPr/>
        <a:lstStyle/>
        <a:p>
          <a:endParaRPr lang="en-GB"/>
        </a:p>
      </dgm:t>
    </dgm:pt>
    <dgm:pt modelId="{F17E3593-729E-4BCF-9A39-BAD733AF9705}" type="parTrans" cxnId="{E2071D16-B6E3-4070-B8B0-8C8A6C7E1F76}">
      <dgm:prSet/>
      <dgm:spPr/>
      <dgm:t>
        <a:bodyPr/>
        <a:lstStyle/>
        <a:p>
          <a:endParaRPr lang="en-GB" sz="1200">
            <a:latin typeface="+mj-lt"/>
          </a:endParaRPr>
        </a:p>
      </dgm:t>
    </dgm:pt>
    <dgm:pt modelId="{016B343E-CDC8-4484-930D-45352F67CA4A}" type="sibTrans" cxnId="{E2071D16-B6E3-4070-B8B0-8C8A6C7E1F76}">
      <dgm:prSet/>
      <dgm:spPr/>
      <dgm:t>
        <a:bodyPr/>
        <a:lstStyle/>
        <a:p>
          <a:endParaRPr lang="en-GB" sz="1200">
            <a:latin typeface="+mj-lt"/>
          </a:endParaRPr>
        </a:p>
      </dgm:t>
    </dgm:pt>
    <dgm:pt modelId="{43039656-6AE4-4F26-89F4-553AEC1EAB90}" type="pres">
      <dgm:prSet presAssocID="{B105F55C-83E7-4DAE-B6BF-2F9F988F8E9A}" presName="Name0" presStyleCnt="0">
        <dgm:presLayoutVars>
          <dgm:chMax val="1"/>
          <dgm:chPref val="1"/>
          <dgm:dir/>
          <dgm:animOne val="branch"/>
          <dgm:animLvl val="lvl"/>
        </dgm:presLayoutVars>
      </dgm:prSet>
      <dgm:spPr/>
    </dgm:pt>
    <dgm:pt modelId="{A7601A1D-F39F-483C-AB54-2DF0FE980652}" type="pres">
      <dgm:prSet presAssocID="{75E04E71-E4D7-4CA8-A4B5-E2D7DC52705D}" presName="Parent" presStyleLbl="node0" presStyleIdx="0" presStyleCnt="1">
        <dgm:presLayoutVars>
          <dgm:chMax val="6"/>
          <dgm:chPref val="6"/>
        </dgm:presLayoutVars>
      </dgm:prSet>
      <dgm:spPr/>
    </dgm:pt>
    <dgm:pt modelId="{C7AB7FD9-D00D-4BAB-9486-2AAB06411090}" type="pres">
      <dgm:prSet presAssocID="{593C1778-DB45-47F5-B7E4-A4C1A08A978B}" presName="Accent1" presStyleCnt="0"/>
      <dgm:spPr/>
    </dgm:pt>
    <dgm:pt modelId="{237429EC-8BB7-49F1-9285-3E4DBA4CF772}" type="pres">
      <dgm:prSet presAssocID="{593C1778-DB45-47F5-B7E4-A4C1A08A978B}" presName="Accent" presStyleLbl="bgShp" presStyleIdx="0" presStyleCnt="6"/>
      <dgm:spPr/>
    </dgm:pt>
    <dgm:pt modelId="{A42E6B8D-CFFC-43E1-8C7E-E8B177A2A0DF}" type="pres">
      <dgm:prSet presAssocID="{593C1778-DB45-47F5-B7E4-A4C1A08A978B}" presName="Child1" presStyleLbl="node1" presStyleIdx="0" presStyleCnt="6" custLinFactNeighborX="-2547" custLinFactNeighborY="0">
        <dgm:presLayoutVars>
          <dgm:chMax val="0"/>
          <dgm:chPref val="0"/>
          <dgm:bulletEnabled val="1"/>
        </dgm:presLayoutVars>
      </dgm:prSet>
      <dgm:spPr/>
    </dgm:pt>
    <dgm:pt modelId="{47E89329-2239-4456-B40F-85FABE500C08}" type="pres">
      <dgm:prSet presAssocID="{C1ADCD17-FF09-4CE1-964A-CA17270E6F7A}" presName="Accent2" presStyleCnt="0"/>
      <dgm:spPr/>
    </dgm:pt>
    <dgm:pt modelId="{5D439171-09B4-48BE-8693-D14D16FEADAF}" type="pres">
      <dgm:prSet presAssocID="{C1ADCD17-FF09-4CE1-964A-CA17270E6F7A}" presName="Accent" presStyleLbl="bgShp" presStyleIdx="1" presStyleCnt="6" custFlipHor="1" custScaleX="7329" custScaleY="8506"/>
      <dgm:spPr/>
    </dgm:pt>
    <dgm:pt modelId="{7A4C7A27-8797-44DF-92B9-EF7E6774E683}" type="pres">
      <dgm:prSet presAssocID="{C1ADCD17-FF09-4CE1-964A-CA17270E6F7A}" presName="Child2" presStyleLbl="node1" presStyleIdx="1" presStyleCnt="6">
        <dgm:presLayoutVars>
          <dgm:chMax val="0"/>
          <dgm:chPref val="0"/>
          <dgm:bulletEnabled val="1"/>
        </dgm:presLayoutVars>
      </dgm:prSet>
      <dgm:spPr/>
    </dgm:pt>
    <dgm:pt modelId="{EDC4ABED-D8F6-4939-8F1E-419E0B0E8C13}" type="pres">
      <dgm:prSet presAssocID="{A7E92FC3-FF50-48B9-AAAE-B1F862AAA962}" presName="Accent3" presStyleCnt="0"/>
      <dgm:spPr/>
    </dgm:pt>
    <dgm:pt modelId="{368842FD-388C-4D91-8F0E-6EE08ABF98A0}" type="pres">
      <dgm:prSet presAssocID="{A7E92FC3-FF50-48B9-AAAE-B1F862AAA962}" presName="Accent" presStyleLbl="bgShp" presStyleIdx="2" presStyleCnt="6" custFlipVert="1" custFlipHor="1" custScaleX="28280" custScaleY="15267"/>
      <dgm:spPr/>
    </dgm:pt>
    <dgm:pt modelId="{19781852-7A59-4FAF-8C68-88C51B0634F4}" type="pres">
      <dgm:prSet presAssocID="{A7E92FC3-FF50-48B9-AAAE-B1F862AAA962}" presName="Child3" presStyleLbl="node1" presStyleIdx="2" presStyleCnt="6">
        <dgm:presLayoutVars>
          <dgm:chMax val="0"/>
          <dgm:chPref val="0"/>
          <dgm:bulletEnabled val="1"/>
        </dgm:presLayoutVars>
      </dgm:prSet>
      <dgm:spPr/>
    </dgm:pt>
    <dgm:pt modelId="{7A7FEC92-AF94-4714-A984-30887D4EE9FC}" type="pres">
      <dgm:prSet presAssocID="{703F6301-E2BB-49A4-992C-3D7F8F8ED9B6}" presName="Accent4" presStyleCnt="0"/>
      <dgm:spPr/>
    </dgm:pt>
    <dgm:pt modelId="{AA62BE3D-9395-4A3B-A4BD-CDB27437A9A2}" type="pres">
      <dgm:prSet presAssocID="{703F6301-E2BB-49A4-992C-3D7F8F8ED9B6}" presName="Accent" presStyleLbl="bgShp" presStyleIdx="3" presStyleCnt="6" custFlipHor="1" custScaleX="10864" custScaleY="8794"/>
      <dgm:spPr/>
    </dgm:pt>
    <dgm:pt modelId="{1481AA66-EB8E-4697-A12D-9816A668A642}" type="pres">
      <dgm:prSet presAssocID="{703F6301-E2BB-49A4-992C-3D7F8F8ED9B6}" presName="Child4" presStyleLbl="node1" presStyleIdx="3" presStyleCnt="6">
        <dgm:presLayoutVars>
          <dgm:chMax val="0"/>
          <dgm:chPref val="0"/>
          <dgm:bulletEnabled val="1"/>
        </dgm:presLayoutVars>
      </dgm:prSet>
      <dgm:spPr/>
    </dgm:pt>
    <dgm:pt modelId="{264EDBA2-B408-4D9A-B54C-8CC68CBCB776}" type="pres">
      <dgm:prSet presAssocID="{98C401EB-4F3D-4A07-8115-0F1EC60D89EB}" presName="Accent5" presStyleCnt="0"/>
      <dgm:spPr/>
    </dgm:pt>
    <dgm:pt modelId="{98C2CAB3-85EE-48A6-B61A-27C80DA98CF0}" type="pres">
      <dgm:prSet presAssocID="{98C401EB-4F3D-4A07-8115-0F1EC60D89EB}" presName="Accent" presStyleLbl="bgShp" presStyleIdx="4" presStyleCnt="6" custFlipHor="1" custScaleX="7329" custScaleY="30137"/>
      <dgm:spPr/>
    </dgm:pt>
    <dgm:pt modelId="{44979C65-CBA9-4D28-A54E-EF4E134AF310}" type="pres">
      <dgm:prSet presAssocID="{98C401EB-4F3D-4A07-8115-0F1EC60D89EB}" presName="Child5" presStyleLbl="node1" presStyleIdx="4" presStyleCnt="6">
        <dgm:presLayoutVars>
          <dgm:chMax val="0"/>
          <dgm:chPref val="0"/>
          <dgm:bulletEnabled val="1"/>
        </dgm:presLayoutVars>
      </dgm:prSet>
      <dgm:spPr/>
    </dgm:pt>
    <dgm:pt modelId="{5E0EDA41-1212-48D8-A142-441096091022}" type="pres">
      <dgm:prSet presAssocID="{225AB943-13C9-473A-84CB-5AA1248136F6}" presName="Accent6" presStyleCnt="0"/>
      <dgm:spPr/>
    </dgm:pt>
    <dgm:pt modelId="{1777A678-4380-4955-B6D8-53E8EB4A4419}" type="pres">
      <dgm:prSet presAssocID="{225AB943-13C9-473A-84CB-5AA1248136F6}" presName="Accent" presStyleLbl="bgShp" presStyleIdx="5" presStyleCnt="6" custFlipVert="1" custFlipHor="0" custScaleX="95052" custScaleY="8506" custLinFactX="100000" custLinFactY="34805" custLinFactNeighborX="100678" custLinFactNeighborY="100000"/>
      <dgm:spPr/>
    </dgm:pt>
    <dgm:pt modelId="{711D2D6F-D4B4-49FE-84BC-61DDF1657E70}" type="pres">
      <dgm:prSet presAssocID="{225AB943-13C9-473A-84CB-5AA1248136F6}" presName="Child6" presStyleLbl="node1" presStyleIdx="5" presStyleCnt="6">
        <dgm:presLayoutVars>
          <dgm:chMax val="0"/>
          <dgm:chPref val="0"/>
          <dgm:bulletEnabled val="1"/>
        </dgm:presLayoutVars>
      </dgm:prSet>
      <dgm:spPr/>
    </dgm:pt>
  </dgm:ptLst>
  <dgm:cxnLst>
    <dgm:cxn modelId="{E2071D16-B6E3-4070-B8B0-8C8A6C7E1F76}" srcId="{75E04E71-E4D7-4CA8-A4B5-E2D7DC52705D}" destId="{9DEF7A1D-826C-461B-9369-B66B2D29FC6C}" srcOrd="6" destOrd="0" parTransId="{F17E3593-729E-4BCF-9A39-BAD733AF9705}" sibTransId="{016B343E-CDC8-4484-930D-45352F67CA4A}"/>
    <dgm:cxn modelId="{5877DE17-DB05-4F06-84A7-C67C29A9DD3A}" srcId="{75E04E71-E4D7-4CA8-A4B5-E2D7DC52705D}" destId="{98C401EB-4F3D-4A07-8115-0F1EC60D89EB}" srcOrd="4" destOrd="0" parTransId="{685B2DDC-E586-40BD-8B6C-0734191A47FA}" sibTransId="{BBF536C1-FB45-4C4C-BD10-C22F455105D7}"/>
    <dgm:cxn modelId="{DF491131-AB7B-4781-B61E-3FD8347D431B}" srcId="{B105F55C-83E7-4DAE-B6BF-2F9F988F8E9A}" destId="{75E04E71-E4D7-4CA8-A4B5-E2D7DC52705D}" srcOrd="0" destOrd="0" parTransId="{B7D9B3F2-C31F-4B19-B86E-F652C1F454E4}" sibTransId="{44D3C21E-94CD-40C1-BC15-A6EEADFC3C23}"/>
    <dgm:cxn modelId="{1363A537-71ED-4015-AFF0-71D6049E3668}" type="presOf" srcId="{703F6301-E2BB-49A4-992C-3D7F8F8ED9B6}" destId="{1481AA66-EB8E-4697-A12D-9816A668A642}" srcOrd="0" destOrd="0" presId="urn:microsoft.com/office/officeart/2011/layout/HexagonRadial"/>
    <dgm:cxn modelId="{97D1B739-EA42-491C-9AF2-ABB7B89D2F4F}" type="presOf" srcId="{98C401EB-4F3D-4A07-8115-0F1EC60D89EB}" destId="{44979C65-CBA9-4D28-A54E-EF4E134AF310}" srcOrd="0" destOrd="0" presId="urn:microsoft.com/office/officeart/2011/layout/HexagonRadial"/>
    <dgm:cxn modelId="{0BA8085E-0934-4B43-BDD9-BD790B82428B}" srcId="{75E04E71-E4D7-4CA8-A4B5-E2D7DC52705D}" destId="{A7E92FC3-FF50-48B9-AAAE-B1F862AAA962}" srcOrd="2" destOrd="0" parTransId="{FED56974-10FC-4BA6-ABF3-C6FC6BE58C5A}" sibTransId="{667CE364-F2B9-426D-AC50-ED834D8B5FC6}"/>
    <dgm:cxn modelId="{D1803C46-F6B9-4AA3-9D03-AAB3E6FB2160}" type="presOf" srcId="{75E04E71-E4D7-4CA8-A4B5-E2D7DC52705D}" destId="{A7601A1D-F39F-483C-AB54-2DF0FE980652}" srcOrd="0" destOrd="0" presId="urn:microsoft.com/office/officeart/2011/layout/HexagonRadial"/>
    <dgm:cxn modelId="{CB868679-9B43-4AA0-B93F-A1004A4AECE1}" srcId="{75E04E71-E4D7-4CA8-A4B5-E2D7DC52705D}" destId="{593C1778-DB45-47F5-B7E4-A4C1A08A978B}" srcOrd="0" destOrd="0" parTransId="{C73C7955-92A0-4D4E-AEAE-1D93085AFA5C}" sibTransId="{357CAE68-2695-4DE0-B4BC-1E6C314CA9A2}"/>
    <dgm:cxn modelId="{C20E6680-B6A6-405F-A024-51190A2ED347}" type="presOf" srcId="{C1ADCD17-FF09-4CE1-964A-CA17270E6F7A}" destId="{7A4C7A27-8797-44DF-92B9-EF7E6774E683}" srcOrd="0" destOrd="0" presId="urn:microsoft.com/office/officeart/2011/layout/HexagonRadial"/>
    <dgm:cxn modelId="{2694B190-CAAD-45F6-93B3-E3089D6D761C}" type="presOf" srcId="{225AB943-13C9-473A-84CB-5AA1248136F6}" destId="{711D2D6F-D4B4-49FE-84BC-61DDF1657E70}" srcOrd="0" destOrd="0" presId="urn:microsoft.com/office/officeart/2011/layout/HexagonRadial"/>
    <dgm:cxn modelId="{FDB8E0BE-A5F6-4A02-ACFC-80438FD3921B}" srcId="{75E04E71-E4D7-4CA8-A4B5-E2D7DC52705D}" destId="{225AB943-13C9-473A-84CB-5AA1248136F6}" srcOrd="5" destOrd="0" parTransId="{9B4D4E8C-E37B-4F04-91D8-2B9F6B387C54}" sibTransId="{D2095762-F463-4E59-964B-F69791055B69}"/>
    <dgm:cxn modelId="{0F7B33D7-B10E-494C-8D02-E62CAA030FE4}" type="presOf" srcId="{A7E92FC3-FF50-48B9-AAAE-B1F862AAA962}" destId="{19781852-7A59-4FAF-8C68-88C51B0634F4}" srcOrd="0" destOrd="0" presId="urn:microsoft.com/office/officeart/2011/layout/HexagonRadial"/>
    <dgm:cxn modelId="{6AA697DC-366E-4008-8018-C836687C3751}" type="presOf" srcId="{593C1778-DB45-47F5-B7E4-A4C1A08A978B}" destId="{A42E6B8D-CFFC-43E1-8C7E-E8B177A2A0DF}" srcOrd="0" destOrd="0" presId="urn:microsoft.com/office/officeart/2011/layout/HexagonRadial"/>
    <dgm:cxn modelId="{DD5346DF-43AA-40EC-AE94-2C5253A7C53C}" srcId="{75E04E71-E4D7-4CA8-A4B5-E2D7DC52705D}" destId="{703F6301-E2BB-49A4-992C-3D7F8F8ED9B6}" srcOrd="3" destOrd="0" parTransId="{764705BE-8B9E-4F66-BD96-4A3A379B299F}" sibTransId="{0398CD58-FCA4-4102-B994-0CA64F2F17B2}"/>
    <dgm:cxn modelId="{7B0403E5-7AE9-4B7F-A9D1-B47C01482632}" type="presOf" srcId="{B105F55C-83E7-4DAE-B6BF-2F9F988F8E9A}" destId="{43039656-6AE4-4F26-89F4-553AEC1EAB90}" srcOrd="0" destOrd="0" presId="urn:microsoft.com/office/officeart/2011/layout/HexagonRadial"/>
    <dgm:cxn modelId="{1D913FF7-87AC-47D5-BF64-B778B5929F54}" srcId="{75E04E71-E4D7-4CA8-A4B5-E2D7DC52705D}" destId="{C1ADCD17-FF09-4CE1-964A-CA17270E6F7A}" srcOrd="1" destOrd="0" parTransId="{FB07C9E5-17EF-4EC1-B306-2F872FBD6156}" sibTransId="{D79C5AE5-9DB2-4E3E-804C-534312FF1D09}"/>
    <dgm:cxn modelId="{5CBC3996-7AEB-4557-8118-010E0AFC612C}" type="presParOf" srcId="{43039656-6AE4-4F26-89F4-553AEC1EAB90}" destId="{A7601A1D-F39F-483C-AB54-2DF0FE980652}" srcOrd="0" destOrd="0" presId="urn:microsoft.com/office/officeart/2011/layout/HexagonRadial"/>
    <dgm:cxn modelId="{00B1580B-D769-4208-B368-AF394867F14C}" type="presParOf" srcId="{43039656-6AE4-4F26-89F4-553AEC1EAB90}" destId="{C7AB7FD9-D00D-4BAB-9486-2AAB06411090}" srcOrd="1" destOrd="0" presId="urn:microsoft.com/office/officeart/2011/layout/HexagonRadial"/>
    <dgm:cxn modelId="{234A1923-83D1-4785-B78E-4BAF788B05D6}" type="presParOf" srcId="{C7AB7FD9-D00D-4BAB-9486-2AAB06411090}" destId="{237429EC-8BB7-49F1-9285-3E4DBA4CF772}" srcOrd="0" destOrd="0" presId="urn:microsoft.com/office/officeart/2011/layout/HexagonRadial"/>
    <dgm:cxn modelId="{23E69243-7EF4-4814-A194-7FEE50234DEA}" type="presParOf" srcId="{43039656-6AE4-4F26-89F4-553AEC1EAB90}" destId="{A42E6B8D-CFFC-43E1-8C7E-E8B177A2A0DF}" srcOrd="2" destOrd="0" presId="urn:microsoft.com/office/officeart/2011/layout/HexagonRadial"/>
    <dgm:cxn modelId="{F129C58C-264A-4E4C-8755-870D419BD3EF}" type="presParOf" srcId="{43039656-6AE4-4F26-89F4-553AEC1EAB90}" destId="{47E89329-2239-4456-B40F-85FABE500C08}" srcOrd="3" destOrd="0" presId="urn:microsoft.com/office/officeart/2011/layout/HexagonRadial"/>
    <dgm:cxn modelId="{AAFE3D69-B1E6-4685-99B4-84F5D813A184}" type="presParOf" srcId="{47E89329-2239-4456-B40F-85FABE500C08}" destId="{5D439171-09B4-48BE-8693-D14D16FEADAF}" srcOrd="0" destOrd="0" presId="urn:microsoft.com/office/officeart/2011/layout/HexagonRadial"/>
    <dgm:cxn modelId="{45027031-919A-4522-BAE7-55000E1D45E3}" type="presParOf" srcId="{43039656-6AE4-4F26-89F4-553AEC1EAB90}" destId="{7A4C7A27-8797-44DF-92B9-EF7E6774E683}" srcOrd="4" destOrd="0" presId="urn:microsoft.com/office/officeart/2011/layout/HexagonRadial"/>
    <dgm:cxn modelId="{36E15E45-6054-4E33-BFF8-0800B96F2C9C}" type="presParOf" srcId="{43039656-6AE4-4F26-89F4-553AEC1EAB90}" destId="{EDC4ABED-D8F6-4939-8F1E-419E0B0E8C13}" srcOrd="5" destOrd="0" presId="urn:microsoft.com/office/officeart/2011/layout/HexagonRadial"/>
    <dgm:cxn modelId="{90A758FA-649C-4974-A4CB-B6CBC4CB6BFC}" type="presParOf" srcId="{EDC4ABED-D8F6-4939-8F1E-419E0B0E8C13}" destId="{368842FD-388C-4D91-8F0E-6EE08ABF98A0}" srcOrd="0" destOrd="0" presId="urn:microsoft.com/office/officeart/2011/layout/HexagonRadial"/>
    <dgm:cxn modelId="{1418C91F-A9FA-4605-BC62-3B3C00274894}" type="presParOf" srcId="{43039656-6AE4-4F26-89F4-553AEC1EAB90}" destId="{19781852-7A59-4FAF-8C68-88C51B0634F4}" srcOrd="6" destOrd="0" presId="urn:microsoft.com/office/officeart/2011/layout/HexagonRadial"/>
    <dgm:cxn modelId="{1CA4FDF1-1474-4DBD-AA87-70BAA1300C71}" type="presParOf" srcId="{43039656-6AE4-4F26-89F4-553AEC1EAB90}" destId="{7A7FEC92-AF94-4714-A984-30887D4EE9FC}" srcOrd="7" destOrd="0" presId="urn:microsoft.com/office/officeart/2011/layout/HexagonRadial"/>
    <dgm:cxn modelId="{F4E2383A-19B5-4351-AF37-E7F547898CD1}" type="presParOf" srcId="{7A7FEC92-AF94-4714-A984-30887D4EE9FC}" destId="{AA62BE3D-9395-4A3B-A4BD-CDB27437A9A2}" srcOrd="0" destOrd="0" presId="urn:microsoft.com/office/officeart/2011/layout/HexagonRadial"/>
    <dgm:cxn modelId="{F3C886C3-AAAC-4864-963F-DF56336728CF}" type="presParOf" srcId="{43039656-6AE4-4F26-89F4-553AEC1EAB90}" destId="{1481AA66-EB8E-4697-A12D-9816A668A642}" srcOrd="8" destOrd="0" presId="urn:microsoft.com/office/officeart/2011/layout/HexagonRadial"/>
    <dgm:cxn modelId="{5BC51EDB-5F04-4A9F-9439-09B792BE3F4E}" type="presParOf" srcId="{43039656-6AE4-4F26-89F4-553AEC1EAB90}" destId="{264EDBA2-B408-4D9A-B54C-8CC68CBCB776}" srcOrd="9" destOrd="0" presId="urn:microsoft.com/office/officeart/2011/layout/HexagonRadial"/>
    <dgm:cxn modelId="{47CCF2B5-4100-470C-9F3D-2F9A7232E9BF}" type="presParOf" srcId="{264EDBA2-B408-4D9A-B54C-8CC68CBCB776}" destId="{98C2CAB3-85EE-48A6-B61A-27C80DA98CF0}" srcOrd="0" destOrd="0" presId="urn:microsoft.com/office/officeart/2011/layout/HexagonRadial"/>
    <dgm:cxn modelId="{82FEDA2F-D619-4ACC-AE22-0233C39BC92C}" type="presParOf" srcId="{43039656-6AE4-4F26-89F4-553AEC1EAB90}" destId="{44979C65-CBA9-4D28-A54E-EF4E134AF310}" srcOrd="10" destOrd="0" presId="urn:microsoft.com/office/officeart/2011/layout/HexagonRadial"/>
    <dgm:cxn modelId="{D58E1844-8D20-49EF-A59D-FC37A2129E44}" type="presParOf" srcId="{43039656-6AE4-4F26-89F4-553AEC1EAB90}" destId="{5E0EDA41-1212-48D8-A142-441096091022}" srcOrd="11" destOrd="0" presId="urn:microsoft.com/office/officeart/2011/layout/HexagonRadial"/>
    <dgm:cxn modelId="{05CA27C0-E9A4-4438-8C06-81904823DC0F}" type="presParOf" srcId="{5E0EDA41-1212-48D8-A142-441096091022}" destId="{1777A678-4380-4955-B6D8-53E8EB4A4419}" srcOrd="0" destOrd="0" presId="urn:microsoft.com/office/officeart/2011/layout/HexagonRadial"/>
    <dgm:cxn modelId="{3E57790B-0DD4-4D8F-AD79-1DFAA04118CF}" type="presParOf" srcId="{43039656-6AE4-4F26-89F4-553AEC1EAB90}" destId="{711D2D6F-D4B4-49FE-84BC-61DDF1657E7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356C2-9EA6-3D4D-A99A-238C4CEE2A5C}" type="doc">
      <dgm:prSet loTypeId="urn:microsoft.com/office/officeart/2005/8/layout/hList1" loCatId="process" qsTypeId="urn:microsoft.com/office/officeart/2005/8/quickstyle/simple1" qsCatId="simple" csTypeId="urn:microsoft.com/office/officeart/2005/8/colors/accent1_2" csCatId="accent1" phldr="1"/>
      <dgm:spPr/>
      <dgm:t>
        <a:bodyPr/>
        <a:lstStyle/>
        <a:p>
          <a:endParaRPr lang="en-GB"/>
        </a:p>
      </dgm:t>
    </dgm:pt>
    <dgm:pt modelId="{8485D65E-671B-3542-B967-7037CB5BD665}">
      <dgm:prSet phldrT="[Text]"/>
      <dgm:spPr/>
      <dgm:t>
        <a:bodyPr/>
        <a:lstStyle/>
        <a:p>
          <a:r>
            <a:rPr lang="en-GB" dirty="0"/>
            <a:t>Reunification first</a:t>
          </a:r>
        </a:p>
      </dgm:t>
    </dgm:pt>
    <dgm:pt modelId="{82F17C03-02E3-EA42-92C3-4FA30C13023B}" type="parTrans" cxnId="{4C145424-2D51-284D-9F49-A8802E79F0B3}">
      <dgm:prSet/>
      <dgm:spPr/>
      <dgm:t>
        <a:bodyPr/>
        <a:lstStyle/>
        <a:p>
          <a:endParaRPr lang="en-GB"/>
        </a:p>
      </dgm:t>
    </dgm:pt>
    <dgm:pt modelId="{6D1C7C25-5C15-BC44-8C4A-C2C97EEFEB39}" type="sibTrans" cxnId="{4C145424-2D51-284D-9F49-A8802E79F0B3}">
      <dgm:prSet/>
      <dgm:spPr/>
      <dgm:t>
        <a:bodyPr/>
        <a:lstStyle/>
        <a:p>
          <a:endParaRPr lang="en-GB"/>
        </a:p>
      </dgm:t>
    </dgm:pt>
    <dgm:pt modelId="{87D8C2F3-DA31-5546-ABE9-3BB5BCF79CAD}">
      <dgm:prSet phldrT="[Text]"/>
      <dgm:spPr/>
      <dgm:t>
        <a:bodyPr/>
        <a:lstStyle/>
        <a:p>
          <a:r>
            <a:rPr lang="en-GB" dirty="0"/>
            <a:t>Consumer protection is a priority</a:t>
          </a:r>
        </a:p>
      </dgm:t>
    </dgm:pt>
    <dgm:pt modelId="{BA2BD2E1-AC1A-A345-B0D7-1BD8FB5C62B6}" type="parTrans" cxnId="{B3E53B1A-201B-944A-8D5C-1B5C7F5E2296}">
      <dgm:prSet/>
      <dgm:spPr/>
      <dgm:t>
        <a:bodyPr/>
        <a:lstStyle/>
        <a:p>
          <a:endParaRPr lang="en-GB"/>
        </a:p>
      </dgm:t>
    </dgm:pt>
    <dgm:pt modelId="{65A48626-8B16-BC4C-892E-DA191FDC68B9}" type="sibTrans" cxnId="{B3E53B1A-201B-944A-8D5C-1B5C7F5E2296}">
      <dgm:prSet/>
      <dgm:spPr/>
      <dgm:t>
        <a:bodyPr/>
        <a:lstStyle/>
        <a:p>
          <a:endParaRPr lang="en-GB"/>
        </a:p>
      </dgm:t>
    </dgm:pt>
    <dgm:pt modelId="{A8701560-146D-D34E-84AF-2ED6BFC98597}">
      <dgm:prSet phldrT="[Text]"/>
      <dgm:spPr/>
      <dgm:t>
        <a:bodyPr/>
        <a:lstStyle/>
        <a:p>
          <a:r>
            <a:rPr lang="en-GB" dirty="0"/>
            <a:t>Assets are only classed as ‘dormant’ and made available to the Scheme after attempts to reunite them with their owners</a:t>
          </a:r>
        </a:p>
      </dgm:t>
    </dgm:pt>
    <dgm:pt modelId="{9DB0AB50-E7E8-E74A-A8EE-2891DBEECF5D}" type="parTrans" cxnId="{40613A3A-972B-1A43-AEA8-DBB30CA519CF}">
      <dgm:prSet/>
      <dgm:spPr/>
      <dgm:t>
        <a:bodyPr/>
        <a:lstStyle/>
        <a:p>
          <a:endParaRPr lang="en-GB"/>
        </a:p>
      </dgm:t>
    </dgm:pt>
    <dgm:pt modelId="{800E61BA-6F47-B644-8684-12EB86B989F1}" type="sibTrans" cxnId="{40613A3A-972B-1A43-AEA8-DBB30CA519CF}">
      <dgm:prSet/>
      <dgm:spPr/>
      <dgm:t>
        <a:bodyPr/>
        <a:lstStyle/>
        <a:p>
          <a:endParaRPr lang="en-GB"/>
        </a:p>
      </dgm:t>
    </dgm:pt>
    <dgm:pt modelId="{2CC2C15E-671E-D14E-A275-5EFFBD88D447}">
      <dgm:prSet phldrT="[Text]"/>
      <dgm:spPr/>
      <dgm:t>
        <a:bodyPr/>
        <a:lstStyle/>
        <a:p>
          <a:r>
            <a:rPr lang="en-GB" dirty="0"/>
            <a:t>Voluntary participation</a:t>
          </a:r>
        </a:p>
      </dgm:t>
    </dgm:pt>
    <dgm:pt modelId="{0F2BED16-6411-D44A-8160-609999B8927B}" type="parTrans" cxnId="{F084F5E2-133C-6441-914F-3624D7815540}">
      <dgm:prSet/>
      <dgm:spPr/>
      <dgm:t>
        <a:bodyPr/>
        <a:lstStyle/>
        <a:p>
          <a:endParaRPr lang="en-GB"/>
        </a:p>
      </dgm:t>
    </dgm:pt>
    <dgm:pt modelId="{2E861CF1-2EC6-6D4C-B764-9EECBD8331EC}" type="sibTrans" cxnId="{F084F5E2-133C-6441-914F-3624D7815540}">
      <dgm:prSet/>
      <dgm:spPr/>
      <dgm:t>
        <a:bodyPr/>
        <a:lstStyle/>
        <a:p>
          <a:endParaRPr lang="en-GB"/>
        </a:p>
      </dgm:t>
    </dgm:pt>
    <dgm:pt modelId="{F949A549-8DD0-5C43-94AC-7651096B5C04}">
      <dgm:prSet/>
      <dgm:spPr/>
      <dgm:t>
        <a:bodyPr/>
        <a:lstStyle/>
        <a:p>
          <a:r>
            <a:rPr lang="en-GB" dirty="0"/>
            <a:t>The Scheme is voluntary to companies in eligible sectors</a:t>
          </a:r>
        </a:p>
      </dgm:t>
    </dgm:pt>
    <dgm:pt modelId="{4EC0437B-97ED-B546-868C-7062E814798D}" type="parTrans" cxnId="{7DC10E9C-B6D8-5D4C-993A-74C1AE8A835B}">
      <dgm:prSet/>
      <dgm:spPr/>
      <dgm:t>
        <a:bodyPr/>
        <a:lstStyle/>
        <a:p>
          <a:endParaRPr lang="en-GB"/>
        </a:p>
      </dgm:t>
    </dgm:pt>
    <dgm:pt modelId="{CE50303E-6326-9A41-999E-0B974A42831E}" type="sibTrans" cxnId="{7DC10E9C-B6D8-5D4C-993A-74C1AE8A835B}">
      <dgm:prSet/>
      <dgm:spPr/>
      <dgm:t>
        <a:bodyPr/>
        <a:lstStyle/>
        <a:p>
          <a:endParaRPr lang="en-GB"/>
        </a:p>
      </dgm:t>
    </dgm:pt>
    <dgm:pt modelId="{B2596EA0-47EF-0C4E-944E-0F09A5711740}">
      <dgm:prSet/>
      <dgm:spPr/>
      <dgm:t>
        <a:bodyPr/>
        <a:lstStyle/>
        <a:p>
          <a:r>
            <a:rPr lang="en-GB" dirty="0"/>
            <a:t>Potential participants can choose whether to contribute to the Scheme and to what extent</a:t>
          </a:r>
        </a:p>
      </dgm:t>
    </dgm:pt>
    <dgm:pt modelId="{8743DB9F-0180-B647-9078-46FAB89CB32E}" type="parTrans" cxnId="{8B0893E5-C563-3C42-ADA1-52B8DA4EAE10}">
      <dgm:prSet/>
      <dgm:spPr/>
      <dgm:t>
        <a:bodyPr/>
        <a:lstStyle/>
        <a:p>
          <a:endParaRPr lang="en-GB"/>
        </a:p>
      </dgm:t>
    </dgm:pt>
    <dgm:pt modelId="{ED22C7FC-D529-A34A-9DB9-AD49C58F96FF}" type="sibTrans" cxnId="{8B0893E5-C563-3C42-ADA1-52B8DA4EAE10}">
      <dgm:prSet/>
      <dgm:spPr/>
      <dgm:t>
        <a:bodyPr/>
        <a:lstStyle/>
        <a:p>
          <a:endParaRPr lang="en-GB"/>
        </a:p>
      </dgm:t>
    </dgm:pt>
    <dgm:pt modelId="{866DCB5F-AEEE-C447-9664-2760FACC5621}">
      <dgm:prSet/>
      <dgm:spPr/>
      <dgm:t>
        <a:bodyPr/>
        <a:lstStyle/>
        <a:p>
          <a:r>
            <a:rPr lang="en-GB" dirty="0"/>
            <a:t>Restitution in perpetuity</a:t>
          </a:r>
        </a:p>
      </dgm:t>
    </dgm:pt>
    <dgm:pt modelId="{013873E1-4A38-E043-B726-602BD14E3D81}" type="parTrans" cxnId="{D60E89E5-0901-594E-936E-82C4E27F4F54}">
      <dgm:prSet/>
      <dgm:spPr/>
      <dgm:t>
        <a:bodyPr/>
        <a:lstStyle/>
        <a:p>
          <a:endParaRPr lang="en-GB"/>
        </a:p>
      </dgm:t>
    </dgm:pt>
    <dgm:pt modelId="{03B42EC4-CA53-6544-95FB-E521FAAE9C73}" type="sibTrans" cxnId="{D60E89E5-0901-594E-936E-82C4E27F4F54}">
      <dgm:prSet/>
      <dgm:spPr/>
      <dgm:t>
        <a:bodyPr/>
        <a:lstStyle/>
        <a:p>
          <a:endParaRPr lang="en-GB"/>
        </a:p>
      </dgm:t>
    </dgm:pt>
    <dgm:pt modelId="{5DDB46D4-7118-C64E-AB09-D4B05CC1184B}">
      <dgm:prSet/>
      <dgm:spPr/>
      <dgm:t>
        <a:bodyPr/>
        <a:lstStyle/>
        <a:p>
          <a:r>
            <a:rPr lang="en-GB" dirty="0"/>
            <a:t>Owners can reclaim the amount that would have been due to them had a transfer into the Scheme not occurred at any time</a:t>
          </a:r>
        </a:p>
      </dgm:t>
    </dgm:pt>
    <dgm:pt modelId="{30B3D5E9-8B08-9848-B8BF-3FA111941622}" type="parTrans" cxnId="{02C29185-8A5D-F648-BFB9-206C8E283F2F}">
      <dgm:prSet/>
      <dgm:spPr/>
      <dgm:t>
        <a:bodyPr/>
        <a:lstStyle/>
        <a:p>
          <a:endParaRPr lang="en-GB"/>
        </a:p>
      </dgm:t>
    </dgm:pt>
    <dgm:pt modelId="{EF9950DE-D798-294C-933A-3F4ACB59B1AC}" type="sibTrans" cxnId="{02C29185-8A5D-F648-BFB9-206C8E283F2F}">
      <dgm:prSet/>
      <dgm:spPr/>
      <dgm:t>
        <a:bodyPr/>
        <a:lstStyle/>
        <a:p>
          <a:endParaRPr lang="en-GB"/>
        </a:p>
      </dgm:t>
    </dgm:pt>
    <dgm:pt modelId="{A4D68729-E710-3C4E-AB22-5CB0638AA630}">
      <dgm:prSet phldrT="[Text]"/>
      <dgm:spPr/>
      <dgm:t>
        <a:bodyPr/>
        <a:lstStyle/>
        <a:p>
          <a:r>
            <a:rPr lang="en-GB" dirty="0"/>
            <a:t>Customers can reclaim their assets in perpetuity through the original provider, which is reimbursed by RFL</a:t>
          </a:r>
        </a:p>
      </dgm:t>
    </dgm:pt>
    <dgm:pt modelId="{70583877-B3D6-EA42-AAE5-DE0184C5CB26}" type="sibTrans" cxnId="{7C1221C6-FF35-1A48-BE32-36981AF2ECA4}">
      <dgm:prSet/>
      <dgm:spPr/>
      <dgm:t>
        <a:bodyPr/>
        <a:lstStyle/>
        <a:p>
          <a:endParaRPr lang="en-GB"/>
        </a:p>
      </dgm:t>
    </dgm:pt>
    <dgm:pt modelId="{38A432DA-3813-334A-8005-CE7791A70545}" type="parTrans" cxnId="{7C1221C6-FF35-1A48-BE32-36981AF2ECA4}">
      <dgm:prSet/>
      <dgm:spPr/>
      <dgm:t>
        <a:bodyPr/>
        <a:lstStyle/>
        <a:p>
          <a:endParaRPr lang="en-GB"/>
        </a:p>
      </dgm:t>
    </dgm:pt>
    <dgm:pt modelId="{5DD2F503-D74D-6B46-A72A-9BDEFBD8D1A2}">
      <dgm:prSet/>
      <dgm:spPr/>
      <dgm:t>
        <a:bodyPr/>
        <a:lstStyle/>
        <a:p>
          <a:r>
            <a:rPr lang="en-GB" dirty="0"/>
            <a:t>RFL ensures that sufficient funds are available so this guarantee can always be fulfilled</a:t>
          </a:r>
        </a:p>
      </dgm:t>
    </dgm:pt>
    <dgm:pt modelId="{98C028AF-3A49-114C-A847-2D66F17F82F5}" type="parTrans" cxnId="{FB7A3E0A-769B-EB40-BCF0-D91C404502AF}">
      <dgm:prSet/>
      <dgm:spPr/>
      <dgm:t>
        <a:bodyPr/>
        <a:lstStyle/>
        <a:p>
          <a:endParaRPr lang="en-GB"/>
        </a:p>
      </dgm:t>
    </dgm:pt>
    <dgm:pt modelId="{C21967D6-2318-D24D-9A71-D99038B6EF82}" type="sibTrans" cxnId="{FB7A3E0A-769B-EB40-BCF0-D91C404502AF}">
      <dgm:prSet/>
      <dgm:spPr/>
      <dgm:t>
        <a:bodyPr/>
        <a:lstStyle/>
        <a:p>
          <a:endParaRPr lang="en-GB"/>
        </a:p>
      </dgm:t>
    </dgm:pt>
    <dgm:pt modelId="{6140F438-4144-BA4A-8AFD-1CB1CEAB718C}">
      <dgm:prSet/>
      <dgm:spPr/>
      <dgm:t>
        <a:bodyPr/>
        <a:lstStyle/>
        <a:p>
          <a:r>
            <a:rPr lang="en-GB" dirty="0"/>
            <a:t>Customers reclaim the value of assets through their provider, which is reimbursed by RFL</a:t>
          </a:r>
        </a:p>
      </dgm:t>
    </dgm:pt>
    <dgm:pt modelId="{1019D0F8-5D60-1143-8C2F-CE3CAABAB0F2}" type="parTrans" cxnId="{E1AE6AE9-16F5-3348-813E-1DD18CAC4398}">
      <dgm:prSet/>
      <dgm:spPr/>
      <dgm:t>
        <a:bodyPr/>
        <a:lstStyle/>
        <a:p>
          <a:endParaRPr lang="en-GB"/>
        </a:p>
      </dgm:t>
    </dgm:pt>
    <dgm:pt modelId="{D969FA7F-C3BC-544F-8743-474A3331D227}" type="sibTrans" cxnId="{E1AE6AE9-16F5-3348-813E-1DD18CAC4398}">
      <dgm:prSet/>
      <dgm:spPr/>
      <dgm:t>
        <a:bodyPr/>
        <a:lstStyle/>
        <a:p>
          <a:endParaRPr lang="en-GB"/>
        </a:p>
      </dgm:t>
    </dgm:pt>
    <dgm:pt modelId="{85495D3F-019E-7544-9CA9-5C3F257F994E}" type="pres">
      <dgm:prSet presAssocID="{BE8356C2-9EA6-3D4D-A99A-238C4CEE2A5C}" presName="Name0" presStyleCnt="0">
        <dgm:presLayoutVars>
          <dgm:dir/>
          <dgm:animLvl val="lvl"/>
          <dgm:resizeHandles val="exact"/>
        </dgm:presLayoutVars>
      </dgm:prSet>
      <dgm:spPr/>
    </dgm:pt>
    <dgm:pt modelId="{B16488A7-1073-D74B-984B-90A2544A48F1}" type="pres">
      <dgm:prSet presAssocID="{8485D65E-671B-3542-B967-7037CB5BD665}" presName="composite" presStyleCnt="0"/>
      <dgm:spPr/>
    </dgm:pt>
    <dgm:pt modelId="{0259B1A2-F763-A64C-9E93-695826A8FE1D}" type="pres">
      <dgm:prSet presAssocID="{8485D65E-671B-3542-B967-7037CB5BD665}" presName="parTx" presStyleLbl="alignNode1" presStyleIdx="0" presStyleCnt="3">
        <dgm:presLayoutVars>
          <dgm:chMax val="0"/>
          <dgm:chPref val="0"/>
          <dgm:bulletEnabled val="1"/>
        </dgm:presLayoutVars>
      </dgm:prSet>
      <dgm:spPr/>
    </dgm:pt>
    <dgm:pt modelId="{6221ACF7-89D5-534A-BD53-0629797C353E}" type="pres">
      <dgm:prSet presAssocID="{8485D65E-671B-3542-B967-7037CB5BD665}" presName="desTx" presStyleLbl="alignAccFollowNode1" presStyleIdx="0" presStyleCnt="3">
        <dgm:presLayoutVars>
          <dgm:bulletEnabled val="1"/>
        </dgm:presLayoutVars>
      </dgm:prSet>
      <dgm:spPr/>
    </dgm:pt>
    <dgm:pt modelId="{BCF54295-8D48-F746-BCFD-95EF17127682}" type="pres">
      <dgm:prSet presAssocID="{6D1C7C25-5C15-BC44-8C4A-C2C97EEFEB39}" presName="space" presStyleCnt="0"/>
      <dgm:spPr/>
    </dgm:pt>
    <dgm:pt modelId="{DBA8C881-B6B0-8646-A065-9B3EF98FF4AA}" type="pres">
      <dgm:prSet presAssocID="{2CC2C15E-671E-D14E-A275-5EFFBD88D447}" presName="composite" presStyleCnt="0"/>
      <dgm:spPr/>
    </dgm:pt>
    <dgm:pt modelId="{CF5954CE-CA17-C54F-ABAB-3700B3DDF9FF}" type="pres">
      <dgm:prSet presAssocID="{2CC2C15E-671E-D14E-A275-5EFFBD88D447}" presName="parTx" presStyleLbl="alignNode1" presStyleIdx="1" presStyleCnt="3">
        <dgm:presLayoutVars>
          <dgm:chMax val="0"/>
          <dgm:chPref val="0"/>
          <dgm:bulletEnabled val="1"/>
        </dgm:presLayoutVars>
      </dgm:prSet>
      <dgm:spPr/>
    </dgm:pt>
    <dgm:pt modelId="{34B2AAE3-48AC-5840-A537-7628DD69FA32}" type="pres">
      <dgm:prSet presAssocID="{2CC2C15E-671E-D14E-A275-5EFFBD88D447}" presName="desTx" presStyleLbl="alignAccFollowNode1" presStyleIdx="1" presStyleCnt="3">
        <dgm:presLayoutVars>
          <dgm:bulletEnabled val="1"/>
        </dgm:presLayoutVars>
      </dgm:prSet>
      <dgm:spPr/>
    </dgm:pt>
    <dgm:pt modelId="{CCD69C1E-5543-6F45-BEFB-BE783DA21AA2}" type="pres">
      <dgm:prSet presAssocID="{2E861CF1-2EC6-6D4C-B764-9EECBD8331EC}" presName="space" presStyleCnt="0"/>
      <dgm:spPr/>
    </dgm:pt>
    <dgm:pt modelId="{34D9A7A2-4D21-F749-B453-B5789D01A33C}" type="pres">
      <dgm:prSet presAssocID="{866DCB5F-AEEE-C447-9664-2760FACC5621}" presName="composite" presStyleCnt="0"/>
      <dgm:spPr/>
    </dgm:pt>
    <dgm:pt modelId="{5E6F75F7-AA2D-3B40-8B35-4F7364408E52}" type="pres">
      <dgm:prSet presAssocID="{866DCB5F-AEEE-C447-9664-2760FACC5621}" presName="parTx" presStyleLbl="alignNode1" presStyleIdx="2" presStyleCnt="3">
        <dgm:presLayoutVars>
          <dgm:chMax val="0"/>
          <dgm:chPref val="0"/>
          <dgm:bulletEnabled val="1"/>
        </dgm:presLayoutVars>
      </dgm:prSet>
      <dgm:spPr/>
    </dgm:pt>
    <dgm:pt modelId="{269149AB-3542-7342-AEC7-EBBA6A863200}" type="pres">
      <dgm:prSet presAssocID="{866DCB5F-AEEE-C447-9664-2760FACC5621}" presName="desTx" presStyleLbl="alignAccFollowNode1" presStyleIdx="2" presStyleCnt="3">
        <dgm:presLayoutVars>
          <dgm:bulletEnabled val="1"/>
        </dgm:presLayoutVars>
      </dgm:prSet>
      <dgm:spPr/>
    </dgm:pt>
  </dgm:ptLst>
  <dgm:cxnLst>
    <dgm:cxn modelId="{77E7C704-8E82-6547-8404-B1C3A2B54428}" type="presOf" srcId="{5DD2F503-D74D-6B46-A72A-9BDEFBD8D1A2}" destId="{269149AB-3542-7342-AEC7-EBBA6A863200}" srcOrd="0" destOrd="1" presId="urn:microsoft.com/office/officeart/2005/8/layout/hList1"/>
    <dgm:cxn modelId="{FB7A3E0A-769B-EB40-BCF0-D91C404502AF}" srcId="{866DCB5F-AEEE-C447-9664-2760FACC5621}" destId="{5DD2F503-D74D-6B46-A72A-9BDEFBD8D1A2}" srcOrd="1" destOrd="0" parTransId="{98C028AF-3A49-114C-A847-2D66F17F82F5}" sibTransId="{C21967D6-2318-D24D-9A71-D99038B6EF82}"/>
    <dgm:cxn modelId="{B3E53B1A-201B-944A-8D5C-1B5C7F5E2296}" srcId="{8485D65E-671B-3542-B967-7037CB5BD665}" destId="{87D8C2F3-DA31-5546-ABE9-3BB5BCF79CAD}" srcOrd="0" destOrd="0" parTransId="{BA2BD2E1-AC1A-A345-B0D7-1BD8FB5C62B6}" sibTransId="{65A48626-8B16-BC4C-892E-DA191FDC68B9}"/>
    <dgm:cxn modelId="{2375B61D-1048-6E4E-9A59-97F6CC0CEF44}" type="presOf" srcId="{2CC2C15E-671E-D14E-A275-5EFFBD88D447}" destId="{CF5954CE-CA17-C54F-ABAB-3700B3DDF9FF}" srcOrd="0" destOrd="0" presId="urn:microsoft.com/office/officeart/2005/8/layout/hList1"/>
    <dgm:cxn modelId="{4C145424-2D51-284D-9F49-A8802E79F0B3}" srcId="{BE8356C2-9EA6-3D4D-A99A-238C4CEE2A5C}" destId="{8485D65E-671B-3542-B967-7037CB5BD665}" srcOrd="0" destOrd="0" parTransId="{82F17C03-02E3-EA42-92C3-4FA30C13023B}" sibTransId="{6D1C7C25-5C15-BC44-8C4A-C2C97EEFEB39}"/>
    <dgm:cxn modelId="{8161F627-6D34-3540-B001-B49CEC6735A2}" type="presOf" srcId="{866DCB5F-AEEE-C447-9664-2760FACC5621}" destId="{5E6F75F7-AA2D-3B40-8B35-4F7364408E52}" srcOrd="0" destOrd="0" presId="urn:microsoft.com/office/officeart/2005/8/layout/hList1"/>
    <dgm:cxn modelId="{F28E612A-A273-2D4D-9240-26B67DC9E933}" type="presOf" srcId="{F949A549-8DD0-5C43-94AC-7651096B5C04}" destId="{34B2AAE3-48AC-5840-A537-7628DD69FA32}" srcOrd="0" destOrd="0" presId="urn:microsoft.com/office/officeart/2005/8/layout/hList1"/>
    <dgm:cxn modelId="{1442EA38-E38F-444C-AB30-9C19B5EDDA56}" type="presOf" srcId="{A8701560-146D-D34E-84AF-2ED6BFC98597}" destId="{6221ACF7-89D5-534A-BD53-0629797C353E}" srcOrd="0" destOrd="1" presId="urn:microsoft.com/office/officeart/2005/8/layout/hList1"/>
    <dgm:cxn modelId="{40613A3A-972B-1A43-AEA8-DBB30CA519CF}" srcId="{8485D65E-671B-3542-B967-7037CB5BD665}" destId="{A8701560-146D-D34E-84AF-2ED6BFC98597}" srcOrd="1" destOrd="0" parTransId="{9DB0AB50-E7E8-E74A-A8EE-2891DBEECF5D}" sibTransId="{800E61BA-6F47-B644-8684-12EB86B989F1}"/>
    <dgm:cxn modelId="{B1692F45-BE29-0846-A154-7EB51270368B}" type="presOf" srcId="{5DDB46D4-7118-C64E-AB09-D4B05CC1184B}" destId="{269149AB-3542-7342-AEC7-EBBA6A863200}" srcOrd="0" destOrd="0" presId="urn:microsoft.com/office/officeart/2005/8/layout/hList1"/>
    <dgm:cxn modelId="{A07C4845-BA3B-744C-A245-FF5B0C78C204}" type="presOf" srcId="{BE8356C2-9EA6-3D4D-A99A-238C4CEE2A5C}" destId="{85495D3F-019E-7544-9CA9-5C3F257F994E}" srcOrd="0" destOrd="0" presId="urn:microsoft.com/office/officeart/2005/8/layout/hList1"/>
    <dgm:cxn modelId="{C13E2E48-95EC-334A-8B51-24D308C424D8}" type="presOf" srcId="{6140F438-4144-BA4A-8AFD-1CB1CEAB718C}" destId="{269149AB-3542-7342-AEC7-EBBA6A863200}" srcOrd="0" destOrd="2" presId="urn:microsoft.com/office/officeart/2005/8/layout/hList1"/>
    <dgm:cxn modelId="{4C3F7949-A37F-1D4C-9DE6-0F4C8CFD7DF7}" type="presOf" srcId="{8485D65E-671B-3542-B967-7037CB5BD665}" destId="{0259B1A2-F763-A64C-9E93-695826A8FE1D}" srcOrd="0" destOrd="0" presId="urn:microsoft.com/office/officeart/2005/8/layout/hList1"/>
    <dgm:cxn modelId="{AB2C7275-9D12-1346-8409-3AA66DDBB828}" type="presOf" srcId="{B2596EA0-47EF-0C4E-944E-0F09A5711740}" destId="{34B2AAE3-48AC-5840-A537-7628DD69FA32}" srcOrd="0" destOrd="1" presId="urn:microsoft.com/office/officeart/2005/8/layout/hList1"/>
    <dgm:cxn modelId="{28BBDC7E-B58B-104B-AA7D-F6CCFD652E69}" type="presOf" srcId="{A4D68729-E710-3C4E-AB22-5CB0638AA630}" destId="{6221ACF7-89D5-534A-BD53-0629797C353E}" srcOrd="0" destOrd="2" presId="urn:microsoft.com/office/officeart/2005/8/layout/hList1"/>
    <dgm:cxn modelId="{02C29185-8A5D-F648-BFB9-206C8E283F2F}" srcId="{866DCB5F-AEEE-C447-9664-2760FACC5621}" destId="{5DDB46D4-7118-C64E-AB09-D4B05CC1184B}" srcOrd="0" destOrd="0" parTransId="{30B3D5E9-8B08-9848-B8BF-3FA111941622}" sibTransId="{EF9950DE-D798-294C-933A-3F4ACB59B1AC}"/>
    <dgm:cxn modelId="{7DC10E9C-B6D8-5D4C-993A-74C1AE8A835B}" srcId="{2CC2C15E-671E-D14E-A275-5EFFBD88D447}" destId="{F949A549-8DD0-5C43-94AC-7651096B5C04}" srcOrd="0" destOrd="0" parTransId="{4EC0437B-97ED-B546-868C-7062E814798D}" sibTransId="{CE50303E-6326-9A41-999E-0B974A42831E}"/>
    <dgm:cxn modelId="{EC0668A2-039B-BA47-96B8-40DF2A687B2F}" type="presOf" srcId="{87D8C2F3-DA31-5546-ABE9-3BB5BCF79CAD}" destId="{6221ACF7-89D5-534A-BD53-0629797C353E}" srcOrd="0" destOrd="0" presId="urn:microsoft.com/office/officeart/2005/8/layout/hList1"/>
    <dgm:cxn modelId="{7C1221C6-FF35-1A48-BE32-36981AF2ECA4}" srcId="{8485D65E-671B-3542-B967-7037CB5BD665}" destId="{A4D68729-E710-3C4E-AB22-5CB0638AA630}" srcOrd="2" destOrd="0" parTransId="{38A432DA-3813-334A-8005-CE7791A70545}" sibTransId="{70583877-B3D6-EA42-AAE5-DE0184C5CB26}"/>
    <dgm:cxn modelId="{F084F5E2-133C-6441-914F-3624D7815540}" srcId="{BE8356C2-9EA6-3D4D-A99A-238C4CEE2A5C}" destId="{2CC2C15E-671E-D14E-A275-5EFFBD88D447}" srcOrd="1" destOrd="0" parTransId="{0F2BED16-6411-D44A-8160-609999B8927B}" sibTransId="{2E861CF1-2EC6-6D4C-B764-9EECBD8331EC}"/>
    <dgm:cxn modelId="{D60E89E5-0901-594E-936E-82C4E27F4F54}" srcId="{BE8356C2-9EA6-3D4D-A99A-238C4CEE2A5C}" destId="{866DCB5F-AEEE-C447-9664-2760FACC5621}" srcOrd="2" destOrd="0" parTransId="{013873E1-4A38-E043-B726-602BD14E3D81}" sibTransId="{03B42EC4-CA53-6544-95FB-E521FAAE9C73}"/>
    <dgm:cxn modelId="{8B0893E5-C563-3C42-ADA1-52B8DA4EAE10}" srcId="{2CC2C15E-671E-D14E-A275-5EFFBD88D447}" destId="{B2596EA0-47EF-0C4E-944E-0F09A5711740}" srcOrd="1" destOrd="0" parTransId="{8743DB9F-0180-B647-9078-46FAB89CB32E}" sibTransId="{ED22C7FC-D529-A34A-9DB9-AD49C58F96FF}"/>
    <dgm:cxn modelId="{E1AE6AE9-16F5-3348-813E-1DD18CAC4398}" srcId="{866DCB5F-AEEE-C447-9664-2760FACC5621}" destId="{6140F438-4144-BA4A-8AFD-1CB1CEAB718C}" srcOrd="2" destOrd="0" parTransId="{1019D0F8-5D60-1143-8C2F-CE3CAABAB0F2}" sibTransId="{D969FA7F-C3BC-544F-8743-474A3331D227}"/>
    <dgm:cxn modelId="{8E7EE1B5-3D55-E341-AD0A-C931E6521952}" type="presParOf" srcId="{85495D3F-019E-7544-9CA9-5C3F257F994E}" destId="{B16488A7-1073-D74B-984B-90A2544A48F1}" srcOrd="0" destOrd="0" presId="urn:microsoft.com/office/officeart/2005/8/layout/hList1"/>
    <dgm:cxn modelId="{DFC4E27E-500D-8943-8A6A-0AB34FBDB4D0}" type="presParOf" srcId="{B16488A7-1073-D74B-984B-90A2544A48F1}" destId="{0259B1A2-F763-A64C-9E93-695826A8FE1D}" srcOrd="0" destOrd="0" presId="urn:microsoft.com/office/officeart/2005/8/layout/hList1"/>
    <dgm:cxn modelId="{8F106496-7F70-EE4C-AD44-462AB0E584BA}" type="presParOf" srcId="{B16488A7-1073-D74B-984B-90A2544A48F1}" destId="{6221ACF7-89D5-534A-BD53-0629797C353E}" srcOrd="1" destOrd="0" presId="urn:microsoft.com/office/officeart/2005/8/layout/hList1"/>
    <dgm:cxn modelId="{A1FB8C47-FEA4-0F4F-82FC-EBF05CB40B75}" type="presParOf" srcId="{85495D3F-019E-7544-9CA9-5C3F257F994E}" destId="{BCF54295-8D48-F746-BCFD-95EF17127682}" srcOrd="1" destOrd="0" presId="urn:microsoft.com/office/officeart/2005/8/layout/hList1"/>
    <dgm:cxn modelId="{CE36A24B-8223-EF45-8FD6-62016DE1583E}" type="presParOf" srcId="{85495D3F-019E-7544-9CA9-5C3F257F994E}" destId="{DBA8C881-B6B0-8646-A065-9B3EF98FF4AA}" srcOrd="2" destOrd="0" presId="urn:microsoft.com/office/officeart/2005/8/layout/hList1"/>
    <dgm:cxn modelId="{1924FF1C-4B2B-B84C-8B2C-69C8879487D2}" type="presParOf" srcId="{DBA8C881-B6B0-8646-A065-9B3EF98FF4AA}" destId="{CF5954CE-CA17-C54F-ABAB-3700B3DDF9FF}" srcOrd="0" destOrd="0" presId="urn:microsoft.com/office/officeart/2005/8/layout/hList1"/>
    <dgm:cxn modelId="{AE14B5D6-3C2D-294D-8981-F4EBB3D00C64}" type="presParOf" srcId="{DBA8C881-B6B0-8646-A065-9B3EF98FF4AA}" destId="{34B2AAE3-48AC-5840-A537-7628DD69FA32}" srcOrd="1" destOrd="0" presId="urn:microsoft.com/office/officeart/2005/8/layout/hList1"/>
    <dgm:cxn modelId="{07DCA1B3-F21E-4346-B267-241448288331}" type="presParOf" srcId="{85495D3F-019E-7544-9CA9-5C3F257F994E}" destId="{CCD69C1E-5543-6F45-BEFB-BE783DA21AA2}" srcOrd="3" destOrd="0" presId="urn:microsoft.com/office/officeart/2005/8/layout/hList1"/>
    <dgm:cxn modelId="{014AC694-4BE4-C84D-8B52-04C3F3677612}" type="presParOf" srcId="{85495D3F-019E-7544-9CA9-5C3F257F994E}" destId="{34D9A7A2-4D21-F749-B453-B5789D01A33C}" srcOrd="4" destOrd="0" presId="urn:microsoft.com/office/officeart/2005/8/layout/hList1"/>
    <dgm:cxn modelId="{619B2DF5-4D66-D74E-B92A-89C41281CBF8}" type="presParOf" srcId="{34D9A7A2-4D21-F749-B453-B5789D01A33C}" destId="{5E6F75F7-AA2D-3B40-8B35-4F7364408E52}" srcOrd="0" destOrd="0" presId="urn:microsoft.com/office/officeart/2005/8/layout/hList1"/>
    <dgm:cxn modelId="{CE6DF7A3-9D11-A144-B39B-4CDF14920AB7}" type="presParOf" srcId="{34D9A7A2-4D21-F749-B453-B5789D01A33C}" destId="{269149AB-3542-7342-AEC7-EBBA6A8632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4097B-AF7A-D643-A118-9AC85040262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640CACB-6E12-034C-8DCD-B21CAF6C09A5}">
      <dgm:prSet phldrT="[Text]"/>
      <dgm:spPr/>
      <dgm:t>
        <a:bodyPr/>
        <a:lstStyle/>
        <a:p>
          <a:r>
            <a:rPr lang="en-GB" dirty="0"/>
            <a:t>There is an estimated £1.4bn in dormant investment &amp; wealth management assets…</a:t>
          </a:r>
        </a:p>
      </dgm:t>
    </dgm:pt>
    <dgm:pt modelId="{F75793DE-B7E4-0D42-AD60-DB95C47D820F}" type="parTrans" cxnId="{3194B793-A1EF-3D40-87F6-C7761589C7AA}">
      <dgm:prSet/>
      <dgm:spPr/>
      <dgm:t>
        <a:bodyPr/>
        <a:lstStyle/>
        <a:p>
          <a:endParaRPr lang="en-GB"/>
        </a:p>
      </dgm:t>
    </dgm:pt>
    <dgm:pt modelId="{3D5A76A5-6D2D-8847-AF84-E61FA089E96B}" type="sibTrans" cxnId="{3194B793-A1EF-3D40-87F6-C7761589C7AA}">
      <dgm:prSet/>
      <dgm:spPr/>
      <dgm:t>
        <a:bodyPr/>
        <a:lstStyle/>
        <a:p>
          <a:endParaRPr lang="en-GB"/>
        </a:p>
      </dgm:t>
    </dgm:pt>
    <dgm:pt modelId="{99FF3EB3-65C8-6E45-B581-C2E47C1357C8}">
      <dgm:prSet phldrT="[Text]"/>
      <dgm:spPr/>
      <dgm:t>
        <a:bodyPr/>
        <a:lstStyle/>
        <a:p>
          <a:r>
            <a:rPr lang="en-GB" dirty="0"/>
            <a:t>..of which £0.78bn could be reunited with owners through tracing, verification and </a:t>
          </a:r>
        </a:p>
      </dgm:t>
    </dgm:pt>
    <dgm:pt modelId="{699CE61C-C739-E740-9751-16D48C955EF9}" type="parTrans" cxnId="{6E8F8A70-078B-3041-8256-74B4D23C0341}">
      <dgm:prSet/>
      <dgm:spPr/>
      <dgm:t>
        <a:bodyPr/>
        <a:lstStyle/>
        <a:p>
          <a:endParaRPr lang="en-GB"/>
        </a:p>
      </dgm:t>
    </dgm:pt>
    <dgm:pt modelId="{6408F648-F33C-B142-938D-583CD09F5866}" type="sibTrans" cxnId="{6E8F8A70-078B-3041-8256-74B4D23C0341}">
      <dgm:prSet/>
      <dgm:spPr/>
      <dgm:t>
        <a:bodyPr/>
        <a:lstStyle/>
        <a:p>
          <a:endParaRPr lang="en-GB"/>
        </a:p>
      </dgm:t>
    </dgm:pt>
    <dgm:pt modelId="{1DD11C6C-B5DE-164B-8855-CA78AFCA3AA7}">
      <dgm:prSet phldrT="[Text]"/>
      <dgm:spPr/>
      <dgm:t>
        <a:bodyPr/>
        <a:lstStyle/>
        <a:p>
          <a:r>
            <a:rPr lang="en-GB" dirty="0"/>
            <a:t>Over £0.5bn could be transferred to RFL…</a:t>
          </a:r>
        </a:p>
      </dgm:t>
    </dgm:pt>
    <dgm:pt modelId="{77CD99F3-A8A0-FA4F-ACD8-A27E5778CFC9}" type="parTrans" cxnId="{65A7BB09-E2A2-1241-B530-64859E769649}">
      <dgm:prSet/>
      <dgm:spPr/>
      <dgm:t>
        <a:bodyPr/>
        <a:lstStyle/>
        <a:p>
          <a:endParaRPr lang="en-GB"/>
        </a:p>
      </dgm:t>
    </dgm:pt>
    <dgm:pt modelId="{7A5E4C73-6EA4-DD44-B31E-21652BA021ED}" type="sibTrans" cxnId="{65A7BB09-E2A2-1241-B530-64859E769649}">
      <dgm:prSet/>
      <dgm:spPr/>
      <dgm:t>
        <a:bodyPr/>
        <a:lstStyle/>
        <a:p>
          <a:endParaRPr lang="en-GB"/>
        </a:p>
      </dgm:t>
    </dgm:pt>
    <dgm:pt modelId="{2E2B859C-6F7A-7F43-B15D-1964C6C5F13C}">
      <dgm:prSet phldrT="[Text]"/>
      <dgm:spPr/>
      <dgm:t>
        <a:bodyPr/>
        <a:lstStyle/>
        <a:p>
          <a:r>
            <a:rPr lang="en-GB" dirty="0"/>
            <a:t>…providing over £0.25bn for social and community causes</a:t>
          </a:r>
        </a:p>
      </dgm:t>
    </dgm:pt>
    <dgm:pt modelId="{10980AF1-DF27-8C4F-B532-F439C3CDDFDD}" type="parTrans" cxnId="{4A88511D-1453-7545-B128-611B0BD75382}">
      <dgm:prSet/>
      <dgm:spPr/>
      <dgm:t>
        <a:bodyPr/>
        <a:lstStyle/>
        <a:p>
          <a:endParaRPr lang="en-GB"/>
        </a:p>
      </dgm:t>
    </dgm:pt>
    <dgm:pt modelId="{ED1521D6-CE1F-4242-B942-E59AD192E71C}" type="sibTrans" cxnId="{4A88511D-1453-7545-B128-611B0BD75382}">
      <dgm:prSet/>
      <dgm:spPr/>
      <dgm:t>
        <a:bodyPr/>
        <a:lstStyle/>
        <a:p>
          <a:endParaRPr lang="en-GB"/>
        </a:p>
      </dgm:t>
    </dgm:pt>
    <dgm:pt modelId="{E41A6D7B-71A3-7246-88C2-C80078B2FCDB}" type="pres">
      <dgm:prSet presAssocID="{4D74097B-AF7A-D643-A118-9AC85040262C}" presName="rootnode" presStyleCnt="0">
        <dgm:presLayoutVars>
          <dgm:chMax/>
          <dgm:chPref/>
          <dgm:dir/>
          <dgm:animLvl val="lvl"/>
        </dgm:presLayoutVars>
      </dgm:prSet>
      <dgm:spPr/>
    </dgm:pt>
    <dgm:pt modelId="{5F4F8AE7-CBED-3547-8949-2E690E43C5EB}" type="pres">
      <dgm:prSet presAssocID="{3640CACB-6E12-034C-8DCD-B21CAF6C09A5}" presName="composite" presStyleCnt="0"/>
      <dgm:spPr/>
    </dgm:pt>
    <dgm:pt modelId="{A45C3B6C-E152-2144-AFA0-697374BA9E7F}" type="pres">
      <dgm:prSet presAssocID="{3640CACB-6E12-034C-8DCD-B21CAF6C09A5}" presName="LShape" presStyleLbl="alignNode1" presStyleIdx="0" presStyleCnt="7"/>
      <dgm:spPr/>
    </dgm:pt>
    <dgm:pt modelId="{26F7D0BB-1DC9-D844-9F81-AEDB334B3DE2}" type="pres">
      <dgm:prSet presAssocID="{3640CACB-6E12-034C-8DCD-B21CAF6C09A5}" presName="ParentText" presStyleLbl="revTx" presStyleIdx="0" presStyleCnt="4">
        <dgm:presLayoutVars>
          <dgm:chMax val="0"/>
          <dgm:chPref val="0"/>
          <dgm:bulletEnabled val="1"/>
        </dgm:presLayoutVars>
      </dgm:prSet>
      <dgm:spPr/>
    </dgm:pt>
    <dgm:pt modelId="{D0B98DB4-6E2B-2143-B27B-324A8A69D1AD}" type="pres">
      <dgm:prSet presAssocID="{3640CACB-6E12-034C-8DCD-B21CAF6C09A5}" presName="Triangle" presStyleLbl="alignNode1" presStyleIdx="1" presStyleCnt="7"/>
      <dgm:spPr/>
    </dgm:pt>
    <dgm:pt modelId="{55275469-E8CC-2D4C-ABE1-5297C2F47CD1}" type="pres">
      <dgm:prSet presAssocID="{3D5A76A5-6D2D-8847-AF84-E61FA089E96B}" presName="sibTrans" presStyleCnt="0"/>
      <dgm:spPr/>
    </dgm:pt>
    <dgm:pt modelId="{6FA9B821-94F0-BD48-A7C0-4EBEF4711BEB}" type="pres">
      <dgm:prSet presAssocID="{3D5A76A5-6D2D-8847-AF84-E61FA089E96B}" presName="space" presStyleCnt="0"/>
      <dgm:spPr/>
    </dgm:pt>
    <dgm:pt modelId="{ECBFA1F6-149B-7542-BF42-2EB114D39887}" type="pres">
      <dgm:prSet presAssocID="{99FF3EB3-65C8-6E45-B581-C2E47C1357C8}" presName="composite" presStyleCnt="0"/>
      <dgm:spPr/>
    </dgm:pt>
    <dgm:pt modelId="{C0F1FC91-E76E-9944-8366-FB42178E41A1}" type="pres">
      <dgm:prSet presAssocID="{99FF3EB3-65C8-6E45-B581-C2E47C1357C8}" presName="LShape" presStyleLbl="alignNode1" presStyleIdx="2" presStyleCnt="7"/>
      <dgm:spPr/>
    </dgm:pt>
    <dgm:pt modelId="{FEC1D51B-62D8-9942-A75D-4C708009C34F}" type="pres">
      <dgm:prSet presAssocID="{99FF3EB3-65C8-6E45-B581-C2E47C1357C8}" presName="ParentText" presStyleLbl="revTx" presStyleIdx="1" presStyleCnt="4">
        <dgm:presLayoutVars>
          <dgm:chMax val="0"/>
          <dgm:chPref val="0"/>
          <dgm:bulletEnabled val="1"/>
        </dgm:presLayoutVars>
      </dgm:prSet>
      <dgm:spPr/>
    </dgm:pt>
    <dgm:pt modelId="{5C94828E-81BE-6648-8040-32FB198EB79F}" type="pres">
      <dgm:prSet presAssocID="{99FF3EB3-65C8-6E45-B581-C2E47C1357C8}" presName="Triangle" presStyleLbl="alignNode1" presStyleIdx="3" presStyleCnt="7"/>
      <dgm:spPr/>
    </dgm:pt>
    <dgm:pt modelId="{CE8DB7A9-11D8-B943-A87F-78549194E288}" type="pres">
      <dgm:prSet presAssocID="{6408F648-F33C-B142-938D-583CD09F5866}" presName="sibTrans" presStyleCnt="0"/>
      <dgm:spPr/>
    </dgm:pt>
    <dgm:pt modelId="{FD0D9FC6-5B7A-A747-983A-1852FD4AFCC8}" type="pres">
      <dgm:prSet presAssocID="{6408F648-F33C-B142-938D-583CD09F5866}" presName="space" presStyleCnt="0"/>
      <dgm:spPr/>
    </dgm:pt>
    <dgm:pt modelId="{4D33B1B4-F9D2-8A4B-9DFA-6D6CDA5FBB59}" type="pres">
      <dgm:prSet presAssocID="{1DD11C6C-B5DE-164B-8855-CA78AFCA3AA7}" presName="composite" presStyleCnt="0"/>
      <dgm:spPr/>
    </dgm:pt>
    <dgm:pt modelId="{283E2292-5CB5-F140-B920-E4DE6F04F015}" type="pres">
      <dgm:prSet presAssocID="{1DD11C6C-B5DE-164B-8855-CA78AFCA3AA7}" presName="LShape" presStyleLbl="alignNode1" presStyleIdx="4" presStyleCnt="7"/>
      <dgm:spPr/>
    </dgm:pt>
    <dgm:pt modelId="{236097F3-B0FB-AF41-B331-B0CB827D9383}" type="pres">
      <dgm:prSet presAssocID="{1DD11C6C-B5DE-164B-8855-CA78AFCA3AA7}" presName="ParentText" presStyleLbl="revTx" presStyleIdx="2" presStyleCnt="4">
        <dgm:presLayoutVars>
          <dgm:chMax val="0"/>
          <dgm:chPref val="0"/>
          <dgm:bulletEnabled val="1"/>
        </dgm:presLayoutVars>
      </dgm:prSet>
      <dgm:spPr/>
    </dgm:pt>
    <dgm:pt modelId="{D55DF5AB-47F2-8F4D-A06E-12FF0A43E4EF}" type="pres">
      <dgm:prSet presAssocID="{1DD11C6C-B5DE-164B-8855-CA78AFCA3AA7}" presName="Triangle" presStyleLbl="alignNode1" presStyleIdx="5" presStyleCnt="7"/>
      <dgm:spPr/>
    </dgm:pt>
    <dgm:pt modelId="{3CA41A28-6056-3D41-B30E-8815583B123B}" type="pres">
      <dgm:prSet presAssocID="{7A5E4C73-6EA4-DD44-B31E-21652BA021ED}" presName="sibTrans" presStyleCnt="0"/>
      <dgm:spPr/>
    </dgm:pt>
    <dgm:pt modelId="{C63B64A0-391B-E647-B862-AD99750D015B}" type="pres">
      <dgm:prSet presAssocID="{7A5E4C73-6EA4-DD44-B31E-21652BA021ED}" presName="space" presStyleCnt="0"/>
      <dgm:spPr/>
    </dgm:pt>
    <dgm:pt modelId="{58CF4102-26BB-8B4E-AC94-EBDE99CB548A}" type="pres">
      <dgm:prSet presAssocID="{2E2B859C-6F7A-7F43-B15D-1964C6C5F13C}" presName="composite" presStyleCnt="0"/>
      <dgm:spPr/>
    </dgm:pt>
    <dgm:pt modelId="{C8FAE1F0-3690-BE4A-8C3B-AC966330A2AC}" type="pres">
      <dgm:prSet presAssocID="{2E2B859C-6F7A-7F43-B15D-1964C6C5F13C}" presName="LShape" presStyleLbl="alignNode1" presStyleIdx="6" presStyleCnt="7"/>
      <dgm:spPr/>
    </dgm:pt>
    <dgm:pt modelId="{99A92D78-EF6C-E043-A78D-39D344B797D0}" type="pres">
      <dgm:prSet presAssocID="{2E2B859C-6F7A-7F43-B15D-1964C6C5F13C}" presName="ParentText" presStyleLbl="revTx" presStyleIdx="3" presStyleCnt="4">
        <dgm:presLayoutVars>
          <dgm:chMax val="0"/>
          <dgm:chPref val="0"/>
          <dgm:bulletEnabled val="1"/>
        </dgm:presLayoutVars>
      </dgm:prSet>
      <dgm:spPr/>
    </dgm:pt>
  </dgm:ptLst>
  <dgm:cxnLst>
    <dgm:cxn modelId="{65A7BB09-E2A2-1241-B530-64859E769649}" srcId="{4D74097B-AF7A-D643-A118-9AC85040262C}" destId="{1DD11C6C-B5DE-164B-8855-CA78AFCA3AA7}" srcOrd="2" destOrd="0" parTransId="{77CD99F3-A8A0-FA4F-ACD8-A27E5778CFC9}" sibTransId="{7A5E4C73-6EA4-DD44-B31E-21652BA021ED}"/>
    <dgm:cxn modelId="{4A88511D-1453-7545-B128-611B0BD75382}" srcId="{4D74097B-AF7A-D643-A118-9AC85040262C}" destId="{2E2B859C-6F7A-7F43-B15D-1964C6C5F13C}" srcOrd="3" destOrd="0" parTransId="{10980AF1-DF27-8C4F-B532-F439C3CDDFDD}" sibTransId="{ED1521D6-CE1F-4242-B942-E59AD192E71C}"/>
    <dgm:cxn modelId="{6E8F8A70-078B-3041-8256-74B4D23C0341}" srcId="{4D74097B-AF7A-D643-A118-9AC85040262C}" destId="{99FF3EB3-65C8-6E45-B581-C2E47C1357C8}" srcOrd="1" destOrd="0" parTransId="{699CE61C-C739-E740-9751-16D48C955EF9}" sibTransId="{6408F648-F33C-B142-938D-583CD09F5866}"/>
    <dgm:cxn modelId="{263AC157-7C23-3247-BCE9-FFBB2F26AD54}" type="presOf" srcId="{2E2B859C-6F7A-7F43-B15D-1964C6C5F13C}" destId="{99A92D78-EF6C-E043-A78D-39D344B797D0}" srcOrd="0" destOrd="0" presId="urn:microsoft.com/office/officeart/2009/3/layout/StepUpProcess"/>
    <dgm:cxn modelId="{841E508C-2BE7-4C49-99B1-BB0B77A302F4}" type="presOf" srcId="{99FF3EB3-65C8-6E45-B581-C2E47C1357C8}" destId="{FEC1D51B-62D8-9942-A75D-4C708009C34F}" srcOrd="0" destOrd="0" presId="urn:microsoft.com/office/officeart/2009/3/layout/StepUpProcess"/>
    <dgm:cxn modelId="{A5C75692-F28A-A34E-BF4C-5EE4F285F05D}" type="presOf" srcId="{1DD11C6C-B5DE-164B-8855-CA78AFCA3AA7}" destId="{236097F3-B0FB-AF41-B331-B0CB827D9383}" srcOrd="0" destOrd="0" presId="urn:microsoft.com/office/officeart/2009/3/layout/StepUpProcess"/>
    <dgm:cxn modelId="{3194B793-A1EF-3D40-87F6-C7761589C7AA}" srcId="{4D74097B-AF7A-D643-A118-9AC85040262C}" destId="{3640CACB-6E12-034C-8DCD-B21CAF6C09A5}" srcOrd="0" destOrd="0" parTransId="{F75793DE-B7E4-0D42-AD60-DB95C47D820F}" sibTransId="{3D5A76A5-6D2D-8847-AF84-E61FA089E96B}"/>
    <dgm:cxn modelId="{841A799E-06E4-1245-8CCD-F455A93DDACC}" type="presOf" srcId="{3640CACB-6E12-034C-8DCD-B21CAF6C09A5}" destId="{26F7D0BB-1DC9-D844-9F81-AEDB334B3DE2}" srcOrd="0" destOrd="0" presId="urn:microsoft.com/office/officeart/2009/3/layout/StepUpProcess"/>
    <dgm:cxn modelId="{2067F9D4-6D55-DE45-9835-AB99BF11AB98}" type="presOf" srcId="{4D74097B-AF7A-D643-A118-9AC85040262C}" destId="{E41A6D7B-71A3-7246-88C2-C80078B2FCDB}" srcOrd="0" destOrd="0" presId="urn:microsoft.com/office/officeart/2009/3/layout/StepUpProcess"/>
    <dgm:cxn modelId="{CD297DE7-DD7A-5240-B1A7-F12324C2D867}" type="presParOf" srcId="{E41A6D7B-71A3-7246-88C2-C80078B2FCDB}" destId="{5F4F8AE7-CBED-3547-8949-2E690E43C5EB}" srcOrd="0" destOrd="0" presId="urn:microsoft.com/office/officeart/2009/3/layout/StepUpProcess"/>
    <dgm:cxn modelId="{4F42795F-0F2D-F64C-B998-7A5213F29134}" type="presParOf" srcId="{5F4F8AE7-CBED-3547-8949-2E690E43C5EB}" destId="{A45C3B6C-E152-2144-AFA0-697374BA9E7F}" srcOrd="0" destOrd="0" presId="urn:microsoft.com/office/officeart/2009/3/layout/StepUpProcess"/>
    <dgm:cxn modelId="{8EC8C1C2-18A2-034F-92E3-BAF3644FD15C}" type="presParOf" srcId="{5F4F8AE7-CBED-3547-8949-2E690E43C5EB}" destId="{26F7D0BB-1DC9-D844-9F81-AEDB334B3DE2}" srcOrd="1" destOrd="0" presId="urn:microsoft.com/office/officeart/2009/3/layout/StepUpProcess"/>
    <dgm:cxn modelId="{72B56113-28D2-1A40-A8E0-F5A3BDA62486}" type="presParOf" srcId="{5F4F8AE7-CBED-3547-8949-2E690E43C5EB}" destId="{D0B98DB4-6E2B-2143-B27B-324A8A69D1AD}" srcOrd="2" destOrd="0" presId="urn:microsoft.com/office/officeart/2009/3/layout/StepUpProcess"/>
    <dgm:cxn modelId="{A5651EAA-96BA-224B-AA44-F41D21CEFF35}" type="presParOf" srcId="{E41A6D7B-71A3-7246-88C2-C80078B2FCDB}" destId="{55275469-E8CC-2D4C-ABE1-5297C2F47CD1}" srcOrd="1" destOrd="0" presId="urn:microsoft.com/office/officeart/2009/3/layout/StepUpProcess"/>
    <dgm:cxn modelId="{4DC635A2-1457-E944-8C96-597CA71AC560}" type="presParOf" srcId="{55275469-E8CC-2D4C-ABE1-5297C2F47CD1}" destId="{6FA9B821-94F0-BD48-A7C0-4EBEF4711BEB}" srcOrd="0" destOrd="0" presId="urn:microsoft.com/office/officeart/2009/3/layout/StepUpProcess"/>
    <dgm:cxn modelId="{34D10FD9-BE56-704C-96F7-A8FB3E7D0424}" type="presParOf" srcId="{E41A6D7B-71A3-7246-88C2-C80078B2FCDB}" destId="{ECBFA1F6-149B-7542-BF42-2EB114D39887}" srcOrd="2" destOrd="0" presId="urn:microsoft.com/office/officeart/2009/3/layout/StepUpProcess"/>
    <dgm:cxn modelId="{47B27473-98AC-8341-BDDC-DC09C6CA8070}" type="presParOf" srcId="{ECBFA1F6-149B-7542-BF42-2EB114D39887}" destId="{C0F1FC91-E76E-9944-8366-FB42178E41A1}" srcOrd="0" destOrd="0" presId="urn:microsoft.com/office/officeart/2009/3/layout/StepUpProcess"/>
    <dgm:cxn modelId="{27D04459-0B7D-844A-AD09-9B1C01329201}" type="presParOf" srcId="{ECBFA1F6-149B-7542-BF42-2EB114D39887}" destId="{FEC1D51B-62D8-9942-A75D-4C708009C34F}" srcOrd="1" destOrd="0" presId="urn:microsoft.com/office/officeart/2009/3/layout/StepUpProcess"/>
    <dgm:cxn modelId="{A0714FD8-228F-7D43-BC1E-A4E9D2B5A591}" type="presParOf" srcId="{ECBFA1F6-149B-7542-BF42-2EB114D39887}" destId="{5C94828E-81BE-6648-8040-32FB198EB79F}" srcOrd="2" destOrd="0" presId="urn:microsoft.com/office/officeart/2009/3/layout/StepUpProcess"/>
    <dgm:cxn modelId="{4105392E-1203-2548-BAAE-4A0D969B81B0}" type="presParOf" srcId="{E41A6D7B-71A3-7246-88C2-C80078B2FCDB}" destId="{CE8DB7A9-11D8-B943-A87F-78549194E288}" srcOrd="3" destOrd="0" presId="urn:microsoft.com/office/officeart/2009/3/layout/StepUpProcess"/>
    <dgm:cxn modelId="{4D123AA5-AFDF-A846-9A8B-B23E688C3DC4}" type="presParOf" srcId="{CE8DB7A9-11D8-B943-A87F-78549194E288}" destId="{FD0D9FC6-5B7A-A747-983A-1852FD4AFCC8}" srcOrd="0" destOrd="0" presId="urn:microsoft.com/office/officeart/2009/3/layout/StepUpProcess"/>
    <dgm:cxn modelId="{3A603994-E4F4-D349-B065-7DD1841BED0A}" type="presParOf" srcId="{E41A6D7B-71A3-7246-88C2-C80078B2FCDB}" destId="{4D33B1B4-F9D2-8A4B-9DFA-6D6CDA5FBB59}" srcOrd="4" destOrd="0" presId="urn:microsoft.com/office/officeart/2009/3/layout/StepUpProcess"/>
    <dgm:cxn modelId="{E9F8E206-F235-1F41-AF6C-2AEE2EC1BC49}" type="presParOf" srcId="{4D33B1B4-F9D2-8A4B-9DFA-6D6CDA5FBB59}" destId="{283E2292-5CB5-F140-B920-E4DE6F04F015}" srcOrd="0" destOrd="0" presId="urn:microsoft.com/office/officeart/2009/3/layout/StepUpProcess"/>
    <dgm:cxn modelId="{F4B4B815-70DD-4248-834A-289E347983C2}" type="presParOf" srcId="{4D33B1B4-F9D2-8A4B-9DFA-6D6CDA5FBB59}" destId="{236097F3-B0FB-AF41-B331-B0CB827D9383}" srcOrd="1" destOrd="0" presId="urn:microsoft.com/office/officeart/2009/3/layout/StepUpProcess"/>
    <dgm:cxn modelId="{09B77A54-8AFE-674D-9455-B65B8B55F374}" type="presParOf" srcId="{4D33B1B4-F9D2-8A4B-9DFA-6D6CDA5FBB59}" destId="{D55DF5AB-47F2-8F4D-A06E-12FF0A43E4EF}" srcOrd="2" destOrd="0" presId="urn:microsoft.com/office/officeart/2009/3/layout/StepUpProcess"/>
    <dgm:cxn modelId="{E926B9F3-5144-7D45-965E-2588377CDD90}" type="presParOf" srcId="{E41A6D7B-71A3-7246-88C2-C80078B2FCDB}" destId="{3CA41A28-6056-3D41-B30E-8815583B123B}" srcOrd="5" destOrd="0" presId="urn:microsoft.com/office/officeart/2009/3/layout/StepUpProcess"/>
    <dgm:cxn modelId="{9F026FA0-6B77-234D-8FB1-4FA6EB3B8F34}" type="presParOf" srcId="{3CA41A28-6056-3D41-B30E-8815583B123B}" destId="{C63B64A0-391B-E647-B862-AD99750D015B}" srcOrd="0" destOrd="0" presId="urn:microsoft.com/office/officeart/2009/3/layout/StepUpProcess"/>
    <dgm:cxn modelId="{7895F8C6-C1FC-AA48-8078-EB9E72EC0E39}" type="presParOf" srcId="{E41A6D7B-71A3-7246-88C2-C80078B2FCDB}" destId="{58CF4102-26BB-8B4E-AC94-EBDE99CB548A}" srcOrd="6" destOrd="0" presId="urn:microsoft.com/office/officeart/2009/3/layout/StepUpProcess"/>
    <dgm:cxn modelId="{33FFB9B8-E59E-B247-A643-FFEEA6EAE77A}" type="presParOf" srcId="{58CF4102-26BB-8B4E-AC94-EBDE99CB548A}" destId="{C8FAE1F0-3690-BE4A-8C3B-AC966330A2AC}" srcOrd="0" destOrd="0" presId="urn:microsoft.com/office/officeart/2009/3/layout/StepUpProcess"/>
    <dgm:cxn modelId="{BCF00990-9CD4-2342-BAFD-817BE6DD1B77}" type="presParOf" srcId="{58CF4102-26BB-8B4E-AC94-EBDE99CB548A}" destId="{99A92D78-EF6C-E043-A78D-39D344B797D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83B77C-80D8-BC4A-B4DE-E79E839D332A}"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GB"/>
        </a:p>
      </dgm:t>
    </dgm:pt>
    <dgm:pt modelId="{41F5EF8D-9924-2345-A4A2-717FA81A202D}">
      <dgm:prSet phldrT="[Text]" custT="1"/>
      <dgm:spPr/>
      <dgm:t>
        <a:bodyPr/>
        <a:lstStyle/>
        <a:p>
          <a:r>
            <a:rPr lang="en-GB" sz="2000" dirty="0"/>
            <a:t>Value to investment &amp; wealth managers</a:t>
          </a:r>
        </a:p>
      </dgm:t>
    </dgm:pt>
    <dgm:pt modelId="{9F5C308C-B992-B242-A8D4-A6813C19532F}" type="parTrans" cxnId="{C9AD62FB-423A-CD4E-BDA1-5D31798EE44D}">
      <dgm:prSet/>
      <dgm:spPr/>
      <dgm:t>
        <a:bodyPr/>
        <a:lstStyle/>
        <a:p>
          <a:endParaRPr lang="en-GB"/>
        </a:p>
      </dgm:t>
    </dgm:pt>
    <dgm:pt modelId="{3CB0A9FC-74A1-4941-9655-C45742C09535}" type="sibTrans" cxnId="{C9AD62FB-423A-CD4E-BDA1-5D31798EE44D}">
      <dgm:prSet/>
      <dgm:spPr/>
      <dgm:t>
        <a:bodyPr/>
        <a:lstStyle/>
        <a:p>
          <a:endParaRPr lang="en-GB"/>
        </a:p>
      </dgm:t>
    </dgm:pt>
    <dgm:pt modelId="{493BE483-D94C-B64C-9AC7-BEE3341D2657}">
      <dgm:prSet phldrT="[Text]"/>
      <dgm:spPr/>
      <dgm:t>
        <a:bodyPr/>
        <a:lstStyle/>
        <a:p>
          <a:r>
            <a:rPr lang="en-GB" dirty="0"/>
            <a:t>Harnessing the value of assets that cannot be reunited with their owners for social and community causes</a:t>
          </a:r>
        </a:p>
      </dgm:t>
    </dgm:pt>
    <dgm:pt modelId="{69E89FAA-90F3-384A-800B-FCB0C0FD6FC4}" type="parTrans" cxnId="{1544E0BA-E674-4241-8BFE-560929B0D370}">
      <dgm:prSet/>
      <dgm:spPr/>
      <dgm:t>
        <a:bodyPr/>
        <a:lstStyle/>
        <a:p>
          <a:endParaRPr lang="en-GB"/>
        </a:p>
      </dgm:t>
    </dgm:pt>
    <dgm:pt modelId="{E62F7F04-19DB-C246-ACE4-6758743B8EC4}" type="sibTrans" cxnId="{1544E0BA-E674-4241-8BFE-560929B0D370}">
      <dgm:prSet/>
      <dgm:spPr/>
      <dgm:t>
        <a:bodyPr/>
        <a:lstStyle/>
        <a:p>
          <a:endParaRPr lang="en-GB"/>
        </a:p>
      </dgm:t>
    </dgm:pt>
    <dgm:pt modelId="{9B5CF4E8-91AE-8C4D-9670-8B79C02B5E2A}">
      <dgm:prSet phldrT="[Text]" custT="1"/>
      <dgm:spPr/>
      <dgm:t>
        <a:bodyPr/>
        <a:lstStyle/>
        <a:p>
          <a:r>
            <a:rPr lang="en-GB" sz="2200" dirty="0"/>
            <a:t>Value to asset owners</a:t>
          </a:r>
        </a:p>
      </dgm:t>
    </dgm:pt>
    <dgm:pt modelId="{449BBD21-4283-6649-AA6B-F42F4859EED4}" type="parTrans" cxnId="{3E9C9DFB-C406-9C4D-A578-A4DE48C4820B}">
      <dgm:prSet/>
      <dgm:spPr/>
      <dgm:t>
        <a:bodyPr/>
        <a:lstStyle/>
        <a:p>
          <a:endParaRPr lang="en-GB"/>
        </a:p>
      </dgm:t>
    </dgm:pt>
    <dgm:pt modelId="{60E0C818-01B1-2E4C-A5A3-19BDA9A43D35}" type="sibTrans" cxnId="{3E9C9DFB-C406-9C4D-A578-A4DE48C4820B}">
      <dgm:prSet/>
      <dgm:spPr/>
      <dgm:t>
        <a:bodyPr/>
        <a:lstStyle/>
        <a:p>
          <a:endParaRPr lang="en-GB"/>
        </a:p>
      </dgm:t>
    </dgm:pt>
    <dgm:pt modelId="{7963DEAF-9BB4-2C4E-B847-F2B7BF6B79AE}">
      <dgm:prSet phldrT="[Text]"/>
      <dgm:spPr/>
      <dgm:t>
        <a:bodyPr/>
        <a:lstStyle/>
        <a:p>
          <a:r>
            <a:rPr lang="en-GB" dirty="0"/>
            <a:t>Owners can be reunited with their assets at any time</a:t>
          </a:r>
        </a:p>
      </dgm:t>
    </dgm:pt>
    <dgm:pt modelId="{44D05ACF-8C51-2147-97B0-2116259CE026}" type="parTrans" cxnId="{5F363099-844E-7142-BBD8-41779F122EB4}">
      <dgm:prSet/>
      <dgm:spPr/>
      <dgm:t>
        <a:bodyPr/>
        <a:lstStyle/>
        <a:p>
          <a:endParaRPr lang="en-GB"/>
        </a:p>
      </dgm:t>
    </dgm:pt>
    <dgm:pt modelId="{074A1A2B-7CBB-B146-B738-C4F6487CFB11}" type="sibTrans" cxnId="{5F363099-844E-7142-BBD8-41779F122EB4}">
      <dgm:prSet/>
      <dgm:spPr/>
      <dgm:t>
        <a:bodyPr/>
        <a:lstStyle/>
        <a:p>
          <a:endParaRPr lang="en-GB"/>
        </a:p>
      </dgm:t>
    </dgm:pt>
    <dgm:pt modelId="{F6C02D8A-DF89-3B4F-B0B7-AB1ED92056E4}">
      <dgm:prSet custT="1"/>
      <dgm:spPr/>
      <dgm:t>
        <a:bodyPr/>
        <a:lstStyle/>
        <a:p>
          <a:r>
            <a:rPr lang="en-GB" sz="2200" dirty="0"/>
            <a:t>Value to communities</a:t>
          </a:r>
        </a:p>
      </dgm:t>
    </dgm:pt>
    <dgm:pt modelId="{1FB196DE-2B2F-9F4C-894E-F0586792F529}" type="parTrans" cxnId="{1523BB05-F26C-2443-8C2A-095DF3969F76}">
      <dgm:prSet/>
      <dgm:spPr/>
      <dgm:t>
        <a:bodyPr/>
        <a:lstStyle/>
        <a:p>
          <a:endParaRPr lang="en-GB"/>
        </a:p>
      </dgm:t>
    </dgm:pt>
    <dgm:pt modelId="{DDB89FFE-072C-3248-8517-437F5810339C}" type="sibTrans" cxnId="{1523BB05-F26C-2443-8C2A-095DF3969F76}">
      <dgm:prSet/>
      <dgm:spPr/>
      <dgm:t>
        <a:bodyPr/>
        <a:lstStyle/>
        <a:p>
          <a:endParaRPr lang="en-GB"/>
        </a:p>
      </dgm:t>
    </dgm:pt>
    <dgm:pt modelId="{DA423AE9-A4CD-6243-BC5A-6D347AA6269C}">
      <dgm:prSet/>
      <dgm:spPr/>
      <dgm:t>
        <a:bodyPr/>
        <a:lstStyle/>
        <a:p>
          <a:r>
            <a:rPr lang="en-GB" dirty="0"/>
            <a:t>Unlocks cash to benefit a wide range of social causes</a:t>
          </a:r>
        </a:p>
      </dgm:t>
    </dgm:pt>
    <dgm:pt modelId="{FA21EC3C-C0EF-EE43-9085-343FEEEE1584}" type="parTrans" cxnId="{5CA2FBFC-3A31-3D49-B59D-420E160A7283}">
      <dgm:prSet/>
      <dgm:spPr/>
      <dgm:t>
        <a:bodyPr/>
        <a:lstStyle/>
        <a:p>
          <a:endParaRPr lang="en-GB"/>
        </a:p>
      </dgm:t>
    </dgm:pt>
    <dgm:pt modelId="{C310024E-DD5A-8D4B-836C-0AD16A825C31}" type="sibTrans" cxnId="{5CA2FBFC-3A31-3D49-B59D-420E160A7283}">
      <dgm:prSet/>
      <dgm:spPr/>
      <dgm:t>
        <a:bodyPr/>
        <a:lstStyle/>
        <a:p>
          <a:endParaRPr lang="en-GB"/>
        </a:p>
      </dgm:t>
    </dgm:pt>
    <dgm:pt modelId="{25FAF033-1ADB-1B45-8339-B380F6A34204}">
      <dgm:prSet/>
      <dgm:spPr/>
      <dgm:t>
        <a:bodyPr/>
        <a:lstStyle/>
        <a:p>
          <a:r>
            <a:rPr lang="en-GB" dirty="0"/>
            <a:t>Transparency and accountability in the use of funds</a:t>
          </a:r>
        </a:p>
      </dgm:t>
    </dgm:pt>
    <dgm:pt modelId="{0A490BF8-CC82-AC48-9A23-29069C0FB85D}" type="parTrans" cxnId="{941595F0-3461-A549-8531-C10D1B8A5F7A}">
      <dgm:prSet/>
      <dgm:spPr/>
      <dgm:t>
        <a:bodyPr/>
        <a:lstStyle/>
        <a:p>
          <a:endParaRPr lang="en-GB"/>
        </a:p>
      </dgm:t>
    </dgm:pt>
    <dgm:pt modelId="{393A2576-5BE1-5341-BE1A-F5745B0AC48C}" type="sibTrans" cxnId="{941595F0-3461-A549-8531-C10D1B8A5F7A}">
      <dgm:prSet/>
      <dgm:spPr/>
      <dgm:t>
        <a:bodyPr/>
        <a:lstStyle/>
        <a:p>
          <a:endParaRPr lang="en-GB"/>
        </a:p>
      </dgm:t>
    </dgm:pt>
    <dgm:pt modelId="{CD0F4D46-F5B4-8A40-A536-4F2649066E51}">
      <dgm:prSet/>
      <dgm:spPr/>
      <dgm:t>
        <a:bodyPr/>
        <a:lstStyle/>
        <a:p>
          <a:r>
            <a:rPr lang="en-GB" dirty="0"/>
            <a:t>Additional to local/ central government spend </a:t>
          </a:r>
        </a:p>
      </dgm:t>
    </dgm:pt>
    <dgm:pt modelId="{13C42718-4E0F-EC42-B88B-D363CDAF2F02}" type="parTrans" cxnId="{2CBFC743-D9C8-5946-BF9C-8EDB508FBF65}">
      <dgm:prSet/>
      <dgm:spPr/>
      <dgm:t>
        <a:bodyPr/>
        <a:lstStyle/>
        <a:p>
          <a:endParaRPr lang="en-GB"/>
        </a:p>
      </dgm:t>
    </dgm:pt>
    <dgm:pt modelId="{A4C80E9C-B9BB-9744-9E42-EBB1BBAB6A7D}" type="sibTrans" cxnId="{2CBFC743-D9C8-5946-BF9C-8EDB508FBF65}">
      <dgm:prSet/>
      <dgm:spPr/>
      <dgm:t>
        <a:bodyPr/>
        <a:lstStyle/>
        <a:p>
          <a:endParaRPr lang="en-GB"/>
        </a:p>
      </dgm:t>
    </dgm:pt>
    <dgm:pt modelId="{C1C7F8CE-D7FC-D742-AAB8-E672012B38C1}">
      <dgm:prSet phldrT="[Text]"/>
      <dgm:spPr/>
      <dgm:t>
        <a:bodyPr/>
        <a:lstStyle/>
        <a:p>
          <a:r>
            <a:rPr lang="en-GB" dirty="0"/>
            <a:t>Funds are held securely, backed by the UK government by an FCA-regulated entity</a:t>
          </a:r>
        </a:p>
      </dgm:t>
    </dgm:pt>
    <dgm:pt modelId="{1D3C57D0-2D8C-D44E-A356-34902A84F80F}" type="parTrans" cxnId="{2C1E3E30-5103-4F41-8667-6E3FE3587B01}">
      <dgm:prSet/>
      <dgm:spPr/>
      <dgm:t>
        <a:bodyPr/>
        <a:lstStyle/>
        <a:p>
          <a:endParaRPr lang="en-GB"/>
        </a:p>
      </dgm:t>
    </dgm:pt>
    <dgm:pt modelId="{27E88F3A-FF76-1643-AC78-E1676D94A6CD}" type="sibTrans" cxnId="{2C1E3E30-5103-4F41-8667-6E3FE3587B01}">
      <dgm:prSet/>
      <dgm:spPr/>
      <dgm:t>
        <a:bodyPr/>
        <a:lstStyle/>
        <a:p>
          <a:endParaRPr lang="en-GB"/>
        </a:p>
      </dgm:t>
    </dgm:pt>
    <dgm:pt modelId="{32864869-C8B6-624B-8A85-6A2755114656}">
      <dgm:prSet phldrT="[Text]"/>
      <dgm:spPr/>
      <dgm:t>
        <a:bodyPr/>
        <a:lstStyle/>
        <a:p>
          <a:r>
            <a:rPr lang="en-GB" dirty="0"/>
            <a:t>Eliminate reclaim risks, with quarterly reimbursement from RFL</a:t>
          </a:r>
        </a:p>
      </dgm:t>
    </dgm:pt>
    <dgm:pt modelId="{AD8C761E-86F1-D54B-ADD8-75FCE506654C}" type="parTrans" cxnId="{F845BC3C-2B61-8744-83DC-66A3298B202C}">
      <dgm:prSet/>
      <dgm:spPr/>
      <dgm:t>
        <a:bodyPr/>
        <a:lstStyle/>
        <a:p>
          <a:endParaRPr lang="en-GB"/>
        </a:p>
      </dgm:t>
    </dgm:pt>
    <dgm:pt modelId="{190AAB9C-7F43-1244-9609-2E3F49C00149}" type="sibTrans" cxnId="{F845BC3C-2B61-8744-83DC-66A3298B202C}">
      <dgm:prSet/>
      <dgm:spPr/>
      <dgm:t>
        <a:bodyPr/>
        <a:lstStyle/>
        <a:p>
          <a:endParaRPr lang="en-GB"/>
        </a:p>
      </dgm:t>
    </dgm:pt>
    <dgm:pt modelId="{258F3431-F190-9A43-870D-2B52801E3566}">
      <dgm:prSet phldrT="[Text]"/>
      <dgm:spPr/>
      <dgm:t>
        <a:bodyPr/>
        <a:lstStyle/>
        <a:p>
          <a:r>
            <a:rPr lang="en-GB" dirty="0"/>
            <a:t>Dormant assets are removed from the balance sheet</a:t>
          </a:r>
        </a:p>
      </dgm:t>
    </dgm:pt>
    <dgm:pt modelId="{B5EE4904-658A-3540-9D84-7F6EC800D7C3}" type="parTrans" cxnId="{687BFD40-D63D-4B4C-96FC-621AA25A0E20}">
      <dgm:prSet/>
      <dgm:spPr/>
      <dgm:t>
        <a:bodyPr/>
        <a:lstStyle/>
        <a:p>
          <a:endParaRPr lang="en-GB"/>
        </a:p>
      </dgm:t>
    </dgm:pt>
    <dgm:pt modelId="{6FA898C1-A232-7347-B810-7BF7A94A7858}" type="sibTrans" cxnId="{687BFD40-D63D-4B4C-96FC-621AA25A0E20}">
      <dgm:prSet/>
      <dgm:spPr/>
      <dgm:t>
        <a:bodyPr/>
        <a:lstStyle/>
        <a:p>
          <a:endParaRPr lang="en-GB"/>
        </a:p>
      </dgm:t>
    </dgm:pt>
    <dgm:pt modelId="{5DD2B881-8870-1D4B-A23E-1306789AC4E9}">
      <dgm:prSet phldrT="[Text]"/>
      <dgm:spPr/>
      <dgm:t>
        <a:bodyPr/>
        <a:lstStyle/>
        <a:p>
          <a:r>
            <a:rPr lang="en-GB" dirty="0"/>
            <a:t>Demonstrating how the company is doing right both by clients, and wider society</a:t>
          </a:r>
        </a:p>
      </dgm:t>
    </dgm:pt>
    <dgm:pt modelId="{58216134-C4B8-1241-BDBB-EF62EC43FFCA}" type="parTrans" cxnId="{3B59F7D7-D9E3-3C43-BD72-781853940EAD}">
      <dgm:prSet/>
      <dgm:spPr/>
      <dgm:t>
        <a:bodyPr/>
        <a:lstStyle/>
        <a:p>
          <a:endParaRPr lang="en-GB"/>
        </a:p>
      </dgm:t>
    </dgm:pt>
    <dgm:pt modelId="{398D6A96-C4AB-3540-9815-32AA42E27CF5}" type="sibTrans" cxnId="{3B59F7D7-D9E3-3C43-BD72-781853940EAD}">
      <dgm:prSet/>
      <dgm:spPr/>
      <dgm:t>
        <a:bodyPr/>
        <a:lstStyle/>
        <a:p>
          <a:endParaRPr lang="en-GB"/>
        </a:p>
      </dgm:t>
    </dgm:pt>
    <dgm:pt modelId="{277312C6-3D46-1B41-A113-2840B17AF93A}">
      <dgm:prSet/>
      <dgm:spPr/>
      <dgm:t>
        <a:bodyPr/>
        <a:lstStyle/>
        <a:p>
          <a:r>
            <a:rPr lang="en-GB" dirty="0"/>
            <a:t>Ability to contribute to government spend consultation July – September 2022</a:t>
          </a:r>
        </a:p>
      </dgm:t>
    </dgm:pt>
    <dgm:pt modelId="{EEB348B1-E43C-E242-A939-AD07593594FA}" type="parTrans" cxnId="{6E72196E-E758-3D41-9C70-34957820853B}">
      <dgm:prSet/>
      <dgm:spPr/>
      <dgm:t>
        <a:bodyPr/>
        <a:lstStyle/>
        <a:p>
          <a:endParaRPr lang="en-GB"/>
        </a:p>
      </dgm:t>
    </dgm:pt>
    <dgm:pt modelId="{1CA52144-1555-FD46-BC3D-FAE729019ECD}" type="sibTrans" cxnId="{6E72196E-E758-3D41-9C70-34957820853B}">
      <dgm:prSet/>
      <dgm:spPr/>
      <dgm:t>
        <a:bodyPr/>
        <a:lstStyle/>
        <a:p>
          <a:endParaRPr lang="en-GB"/>
        </a:p>
      </dgm:t>
    </dgm:pt>
    <dgm:pt modelId="{4EB09D2B-0C8C-8147-A57B-7B6F66B2BFC7}" type="pres">
      <dgm:prSet presAssocID="{F983B77C-80D8-BC4A-B4DE-E79E839D332A}" presName="Name0" presStyleCnt="0">
        <dgm:presLayoutVars>
          <dgm:dir/>
          <dgm:animLvl val="lvl"/>
          <dgm:resizeHandles/>
        </dgm:presLayoutVars>
      </dgm:prSet>
      <dgm:spPr/>
    </dgm:pt>
    <dgm:pt modelId="{BE0D6349-80D2-4746-9BC0-98F1D8DF46B9}" type="pres">
      <dgm:prSet presAssocID="{41F5EF8D-9924-2345-A4A2-717FA81A202D}" presName="linNode" presStyleCnt="0"/>
      <dgm:spPr/>
    </dgm:pt>
    <dgm:pt modelId="{62831DF3-47D7-4140-94B9-A03C20107A2E}" type="pres">
      <dgm:prSet presAssocID="{41F5EF8D-9924-2345-A4A2-717FA81A202D}" presName="parentShp" presStyleLbl="node1" presStyleIdx="0" presStyleCnt="3" custScaleX="46134" custScaleY="74379">
        <dgm:presLayoutVars>
          <dgm:bulletEnabled val="1"/>
        </dgm:presLayoutVars>
      </dgm:prSet>
      <dgm:spPr/>
    </dgm:pt>
    <dgm:pt modelId="{8025BEB4-47A3-7C41-9041-63944C7BC56A}" type="pres">
      <dgm:prSet presAssocID="{41F5EF8D-9924-2345-A4A2-717FA81A202D}" presName="childShp" presStyleLbl="bgAccFollowNode1" presStyleIdx="0" presStyleCnt="3" custScaleX="121057">
        <dgm:presLayoutVars>
          <dgm:bulletEnabled val="1"/>
        </dgm:presLayoutVars>
      </dgm:prSet>
      <dgm:spPr/>
    </dgm:pt>
    <dgm:pt modelId="{B72F7444-3D92-BE41-9929-CE57F3A196C2}" type="pres">
      <dgm:prSet presAssocID="{3CB0A9FC-74A1-4941-9655-C45742C09535}" presName="spacing" presStyleCnt="0"/>
      <dgm:spPr/>
    </dgm:pt>
    <dgm:pt modelId="{DA162169-165A-B04E-8087-BB94D1194164}" type="pres">
      <dgm:prSet presAssocID="{9B5CF4E8-91AE-8C4D-9670-8B79C02B5E2A}" presName="linNode" presStyleCnt="0"/>
      <dgm:spPr/>
    </dgm:pt>
    <dgm:pt modelId="{71CF2E69-B1A3-8F48-BDEA-991C839411BC}" type="pres">
      <dgm:prSet presAssocID="{9B5CF4E8-91AE-8C4D-9670-8B79C02B5E2A}" presName="parentShp" presStyleLbl="node1" presStyleIdx="1" presStyleCnt="3" custScaleX="45478" custScaleY="71384">
        <dgm:presLayoutVars>
          <dgm:bulletEnabled val="1"/>
        </dgm:presLayoutVars>
      </dgm:prSet>
      <dgm:spPr/>
    </dgm:pt>
    <dgm:pt modelId="{D12C2152-FFF2-7448-BB29-CB16AD98E4AB}" type="pres">
      <dgm:prSet presAssocID="{9B5CF4E8-91AE-8C4D-9670-8B79C02B5E2A}" presName="childShp" presStyleLbl="bgAccFollowNode1" presStyleIdx="1" presStyleCnt="3" custScaleX="121057">
        <dgm:presLayoutVars>
          <dgm:bulletEnabled val="1"/>
        </dgm:presLayoutVars>
      </dgm:prSet>
      <dgm:spPr/>
    </dgm:pt>
    <dgm:pt modelId="{E348BAE7-7285-8B4F-B5F9-7E8412C52B5F}" type="pres">
      <dgm:prSet presAssocID="{60E0C818-01B1-2E4C-A5A3-19BDA9A43D35}" presName="spacing" presStyleCnt="0"/>
      <dgm:spPr/>
    </dgm:pt>
    <dgm:pt modelId="{6472BD2E-F56A-C34C-A7D7-0F277B75B916}" type="pres">
      <dgm:prSet presAssocID="{F6C02D8A-DF89-3B4F-B0B7-AB1ED92056E4}" presName="linNode" presStyleCnt="0"/>
      <dgm:spPr/>
    </dgm:pt>
    <dgm:pt modelId="{84551C50-FBAC-0D48-83DF-37B4CB03C268}" type="pres">
      <dgm:prSet presAssocID="{F6C02D8A-DF89-3B4F-B0B7-AB1ED92056E4}" presName="parentShp" presStyleLbl="node1" presStyleIdx="2" presStyleCnt="3" custScaleX="46134" custScaleY="68390">
        <dgm:presLayoutVars>
          <dgm:bulletEnabled val="1"/>
        </dgm:presLayoutVars>
      </dgm:prSet>
      <dgm:spPr/>
    </dgm:pt>
    <dgm:pt modelId="{33F738AF-C695-A949-842D-5EB88D064B86}" type="pres">
      <dgm:prSet presAssocID="{F6C02D8A-DF89-3B4F-B0B7-AB1ED92056E4}" presName="childShp" presStyleLbl="bgAccFollowNode1" presStyleIdx="2" presStyleCnt="3" custScaleX="121931">
        <dgm:presLayoutVars>
          <dgm:bulletEnabled val="1"/>
        </dgm:presLayoutVars>
      </dgm:prSet>
      <dgm:spPr/>
    </dgm:pt>
  </dgm:ptLst>
  <dgm:cxnLst>
    <dgm:cxn modelId="{2352F403-70FA-7147-A17C-2EAED855396E}" type="presOf" srcId="{C1C7F8CE-D7FC-D742-AAB8-E672012B38C1}" destId="{D12C2152-FFF2-7448-BB29-CB16AD98E4AB}" srcOrd="0" destOrd="1" presId="urn:microsoft.com/office/officeart/2005/8/layout/vList6"/>
    <dgm:cxn modelId="{DE371D05-55A1-0D4B-A695-CB9A89439B7A}" type="presOf" srcId="{258F3431-F190-9A43-870D-2B52801E3566}" destId="{8025BEB4-47A3-7C41-9041-63944C7BC56A}" srcOrd="0" destOrd="3" presId="urn:microsoft.com/office/officeart/2005/8/layout/vList6"/>
    <dgm:cxn modelId="{1523BB05-F26C-2443-8C2A-095DF3969F76}" srcId="{F983B77C-80D8-BC4A-B4DE-E79E839D332A}" destId="{F6C02D8A-DF89-3B4F-B0B7-AB1ED92056E4}" srcOrd="2" destOrd="0" parTransId="{1FB196DE-2B2F-9F4C-894E-F0586792F529}" sibTransId="{DDB89FFE-072C-3248-8517-437F5810339C}"/>
    <dgm:cxn modelId="{DC13280F-1CD6-E146-862F-6739E3E51C44}" type="presOf" srcId="{277312C6-3D46-1B41-A113-2840B17AF93A}" destId="{33F738AF-C695-A949-842D-5EB88D064B86}" srcOrd="0" destOrd="3" presId="urn:microsoft.com/office/officeart/2005/8/layout/vList6"/>
    <dgm:cxn modelId="{7CD44A22-1620-7543-A1C3-E6CFE052E3EB}" type="presOf" srcId="{9B5CF4E8-91AE-8C4D-9670-8B79C02B5E2A}" destId="{71CF2E69-B1A3-8F48-BDEA-991C839411BC}" srcOrd="0" destOrd="0" presId="urn:microsoft.com/office/officeart/2005/8/layout/vList6"/>
    <dgm:cxn modelId="{2C1E3E30-5103-4F41-8667-6E3FE3587B01}" srcId="{9B5CF4E8-91AE-8C4D-9670-8B79C02B5E2A}" destId="{C1C7F8CE-D7FC-D742-AAB8-E672012B38C1}" srcOrd="1" destOrd="0" parTransId="{1D3C57D0-2D8C-D44E-A356-34902A84F80F}" sibTransId="{27E88F3A-FF76-1643-AC78-E1676D94A6CD}"/>
    <dgm:cxn modelId="{083B0C33-A5ED-8D4D-9C33-1462A398BE65}" type="presOf" srcId="{F6C02D8A-DF89-3B4F-B0B7-AB1ED92056E4}" destId="{84551C50-FBAC-0D48-83DF-37B4CB03C268}" srcOrd="0" destOrd="0" presId="urn:microsoft.com/office/officeart/2005/8/layout/vList6"/>
    <dgm:cxn modelId="{F845BC3C-2B61-8744-83DC-66A3298B202C}" srcId="{41F5EF8D-9924-2345-A4A2-717FA81A202D}" destId="{32864869-C8B6-624B-8A85-6A2755114656}" srcOrd="2" destOrd="0" parTransId="{AD8C761E-86F1-D54B-ADD8-75FCE506654C}" sibTransId="{190AAB9C-7F43-1244-9609-2E3F49C00149}"/>
    <dgm:cxn modelId="{687BFD40-D63D-4B4C-96FC-621AA25A0E20}" srcId="{41F5EF8D-9924-2345-A4A2-717FA81A202D}" destId="{258F3431-F190-9A43-870D-2B52801E3566}" srcOrd="3" destOrd="0" parTransId="{B5EE4904-658A-3540-9D84-7F6EC800D7C3}" sibTransId="{6FA898C1-A232-7347-B810-7BF7A94A7858}"/>
    <dgm:cxn modelId="{2CBFC743-D9C8-5946-BF9C-8EDB508FBF65}" srcId="{F6C02D8A-DF89-3B4F-B0B7-AB1ED92056E4}" destId="{CD0F4D46-F5B4-8A40-A536-4F2649066E51}" srcOrd="1" destOrd="0" parTransId="{13C42718-4E0F-EC42-B88B-D363CDAF2F02}" sibTransId="{A4C80E9C-B9BB-9744-9E42-EBB1BBAB6A7D}"/>
    <dgm:cxn modelId="{737C8C46-180D-4140-8466-3DC71958D0E4}" type="presOf" srcId="{493BE483-D94C-B64C-9AC7-BEE3341D2657}" destId="{8025BEB4-47A3-7C41-9041-63944C7BC56A}" srcOrd="0" destOrd="0" presId="urn:microsoft.com/office/officeart/2005/8/layout/vList6"/>
    <dgm:cxn modelId="{7B3C144C-187A-C949-BEDB-13C6E3A06DF0}" type="presOf" srcId="{32864869-C8B6-624B-8A85-6A2755114656}" destId="{8025BEB4-47A3-7C41-9041-63944C7BC56A}" srcOrd="0" destOrd="2" presId="urn:microsoft.com/office/officeart/2005/8/layout/vList6"/>
    <dgm:cxn modelId="{6E72196E-E758-3D41-9C70-34957820853B}" srcId="{F6C02D8A-DF89-3B4F-B0B7-AB1ED92056E4}" destId="{277312C6-3D46-1B41-A113-2840B17AF93A}" srcOrd="3" destOrd="0" parTransId="{EEB348B1-E43C-E242-A939-AD07593594FA}" sibTransId="{1CA52144-1555-FD46-BC3D-FAE729019ECD}"/>
    <dgm:cxn modelId="{AB0ECA4E-D505-FC48-BDCA-D6D0E56EF268}" type="presOf" srcId="{41F5EF8D-9924-2345-A4A2-717FA81A202D}" destId="{62831DF3-47D7-4140-94B9-A03C20107A2E}" srcOrd="0" destOrd="0" presId="urn:microsoft.com/office/officeart/2005/8/layout/vList6"/>
    <dgm:cxn modelId="{37B1104F-1592-2D44-89F1-758876BE6E91}" type="presOf" srcId="{5DD2B881-8870-1D4B-A23E-1306789AC4E9}" destId="{8025BEB4-47A3-7C41-9041-63944C7BC56A}" srcOrd="0" destOrd="1" presId="urn:microsoft.com/office/officeart/2005/8/layout/vList6"/>
    <dgm:cxn modelId="{BE489386-30E6-8B4C-B754-72C196B93E5B}" type="presOf" srcId="{F983B77C-80D8-BC4A-B4DE-E79E839D332A}" destId="{4EB09D2B-0C8C-8147-A57B-7B6F66B2BFC7}" srcOrd="0" destOrd="0" presId="urn:microsoft.com/office/officeart/2005/8/layout/vList6"/>
    <dgm:cxn modelId="{5F363099-844E-7142-BBD8-41779F122EB4}" srcId="{9B5CF4E8-91AE-8C4D-9670-8B79C02B5E2A}" destId="{7963DEAF-9BB4-2C4E-B847-F2B7BF6B79AE}" srcOrd="0" destOrd="0" parTransId="{44D05ACF-8C51-2147-97B0-2116259CE026}" sibTransId="{074A1A2B-7CBB-B146-B738-C4F6487CFB11}"/>
    <dgm:cxn modelId="{452AB1AE-58C1-9943-A2BC-F5A93DA22E72}" type="presOf" srcId="{25FAF033-1ADB-1B45-8339-B380F6A34204}" destId="{33F738AF-C695-A949-842D-5EB88D064B86}" srcOrd="0" destOrd="2" presId="urn:microsoft.com/office/officeart/2005/8/layout/vList6"/>
    <dgm:cxn modelId="{1544E0BA-E674-4241-8BFE-560929B0D370}" srcId="{41F5EF8D-9924-2345-A4A2-717FA81A202D}" destId="{493BE483-D94C-B64C-9AC7-BEE3341D2657}" srcOrd="0" destOrd="0" parTransId="{69E89FAA-90F3-384A-800B-FCB0C0FD6FC4}" sibTransId="{E62F7F04-19DB-C246-ACE4-6758743B8EC4}"/>
    <dgm:cxn modelId="{B570A6C9-D547-1645-8041-8F59229DE3F2}" type="presOf" srcId="{CD0F4D46-F5B4-8A40-A536-4F2649066E51}" destId="{33F738AF-C695-A949-842D-5EB88D064B86}" srcOrd="0" destOrd="1" presId="urn:microsoft.com/office/officeart/2005/8/layout/vList6"/>
    <dgm:cxn modelId="{588AC6CE-3BB2-6E42-82AD-EF9B63C35C6E}" type="presOf" srcId="{7963DEAF-9BB4-2C4E-B847-F2B7BF6B79AE}" destId="{D12C2152-FFF2-7448-BB29-CB16AD98E4AB}" srcOrd="0" destOrd="0" presId="urn:microsoft.com/office/officeart/2005/8/layout/vList6"/>
    <dgm:cxn modelId="{8B311DD3-70A8-1D4A-8E59-8A22D3C95C40}" type="presOf" srcId="{DA423AE9-A4CD-6243-BC5A-6D347AA6269C}" destId="{33F738AF-C695-A949-842D-5EB88D064B86}" srcOrd="0" destOrd="0" presId="urn:microsoft.com/office/officeart/2005/8/layout/vList6"/>
    <dgm:cxn modelId="{3B59F7D7-D9E3-3C43-BD72-781853940EAD}" srcId="{41F5EF8D-9924-2345-A4A2-717FA81A202D}" destId="{5DD2B881-8870-1D4B-A23E-1306789AC4E9}" srcOrd="1" destOrd="0" parTransId="{58216134-C4B8-1241-BDBB-EF62EC43FFCA}" sibTransId="{398D6A96-C4AB-3540-9815-32AA42E27CF5}"/>
    <dgm:cxn modelId="{941595F0-3461-A549-8531-C10D1B8A5F7A}" srcId="{F6C02D8A-DF89-3B4F-B0B7-AB1ED92056E4}" destId="{25FAF033-1ADB-1B45-8339-B380F6A34204}" srcOrd="2" destOrd="0" parTransId="{0A490BF8-CC82-AC48-9A23-29069C0FB85D}" sibTransId="{393A2576-5BE1-5341-BE1A-F5745B0AC48C}"/>
    <dgm:cxn modelId="{C9AD62FB-423A-CD4E-BDA1-5D31798EE44D}" srcId="{F983B77C-80D8-BC4A-B4DE-E79E839D332A}" destId="{41F5EF8D-9924-2345-A4A2-717FA81A202D}" srcOrd="0" destOrd="0" parTransId="{9F5C308C-B992-B242-A8D4-A6813C19532F}" sibTransId="{3CB0A9FC-74A1-4941-9655-C45742C09535}"/>
    <dgm:cxn modelId="{3E9C9DFB-C406-9C4D-A578-A4DE48C4820B}" srcId="{F983B77C-80D8-BC4A-B4DE-E79E839D332A}" destId="{9B5CF4E8-91AE-8C4D-9670-8B79C02B5E2A}" srcOrd="1" destOrd="0" parTransId="{449BBD21-4283-6649-AA6B-F42F4859EED4}" sibTransId="{60E0C818-01B1-2E4C-A5A3-19BDA9A43D35}"/>
    <dgm:cxn modelId="{5CA2FBFC-3A31-3D49-B59D-420E160A7283}" srcId="{F6C02D8A-DF89-3B4F-B0B7-AB1ED92056E4}" destId="{DA423AE9-A4CD-6243-BC5A-6D347AA6269C}" srcOrd="0" destOrd="0" parTransId="{FA21EC3C-C0EF-EE43-9085-343FEEEE1584}" sibTransId="{C310024E-DD5A-8D4B-836C-0AD16A825C31}"/>
    <dgm:cxn modelId="{61EAFB59-132F-BF43-B811-C697EB495E1B}" type="presParOf" srcId="{4EB09D2B-0C8C-8147-A57B-7B6F66B2BFC7}" destId="{BE0D6349-80D2-4746-9BC0-98F1D8DF46B9}" srcOrd="0" destOrd="0" presId="urn:microsoft.com/office/officeart/2005/8/layout/vList6"/>
    <dgm:cxn modelId="{DB242B0A-2CC6-604B-8412-2A9A92BB2D84}" type="presParOf" srcId="{BE0D6349-80D2-4746-9BC0-98F1D8DF46B9}" destId="{62831DF3-47D7-4140-94B9-A03C20107A2E}" srcOrd="0" destOrd="0" presId="urn:microsoft.com/office/officeart/2005/8/layout/vList6"/>
    <dgm:cxn modelId="{015557F1-5ABF-AD4D-A8C8-FF7113B503F1}" type="presParOf" srcId="{BE0D6349-80D2-4746-9BC0-98F1D8DF46B9}" destId="{8025BEB4-47A3-7C41-9041-63944C7BC56A}" srcOrd="1" destOrd="0" presId="urn:microsoft.com/office/officeart/2005/8/layout/vList6"/>
    <dgm:cxn modelId="{74E39B33-A033-394F-A011-5CC2D289E378}" type="presParOf" srcId="{4EB09D2B-0C8C-8147-A57B-7B6F66B2BFC7}" destId="{B72F7444-3D92-BE41-9929-CE57F3A196C2}" srcOrd="1" destOrd="0" presId="urn:microsoft.com/office/officeart/2005/8/layout/vList6"/>
    <dgm:cxn modelId="{A284CE43-87C5-394D-A502-54CEF2FC0A23}" type="presParOf" srcId="{4EB09D2B-0C8C-8147-A57B-7B6F66B2BFC7}" destId="{DA162169-165A-B04E-8087-BB94D1194164}" srcOrd="2" destOrd="0" presId="urn:microsoft.com/office/officeart/2005/8/layout/vList6"/>
    <dgm:cxn modelId="{16BE7650-DFB6-6240-99BE-6AC269CF4CEC}" type="presParOf" srcId="{DA162169-165A-B04E-8087-BB94D1194164}" destId="{71CF2E69-B1A3-8F48-BDEA-991C839411BC}" srcOrd="0" destOrd="0" presId="urn:microsoft.com/office/officeart/2005/8/layout/vList6"/>
    <dgm:cxn modelId="{284CE937-A0E8-1A43-800F-8E7651EC39A3}" type="presParOf" srcId="{DA162169-165A-B04E-8087-BB94D1194164}" destId="{D12C2152-FFF2-7448-BB29-CB16AD98E4AB}" srcOrd="1" destOrd="0" presId="urn:microsoft.com/office/officeart/2005/8/layout/vList6"/>
    <dgm:cxn modelId="{B5A552C3-7C4D-F643-9832-8A156D9ED45A}" type="presParOf" srcId="{4EB09D2B-0C8C-8147-A57B-7B6F66B2BFC7}" destId="{E348BAE7-7285-8B4F-B5F9-7E8412C52B5F}" srcOrd="3" destOrd="0" presId="urn:microsoft.com/office/officeart/2005/8/layout/vList6"/>
    <dgm:cxn modelId="{475920AC-9ACA-8A48-964F-A89E37A2EAB7}" type="presParOf" srcId="{4EB09D2B-0C8C-8147-A57B-7B6F66B2BFC7}" destId="{6472BD2E-F56A-C34C-A7D7-0F277B75B916}" srcOrd="4" destOrd="0" presId="urn:microsoft.com/office/officeart/2005/8/layout/vList6"/>
    <dgm:cxn modelId="{2F6543A6-103F-BC48-859E-CA99956D9DB0}" type="presParOf" srcId="{6472BD2E-F56A-C34C-A7D7-0F277B75B916}" destId="{84551C50-FBAC-0D48-83DF-37B4CB03C268}" srcOrd="0" destOrd="0" presId="urn:microsoft.com/office/officeart/2005/8/layout/vList6"/>
    <dgm:cxn modelId="{45794599-EB4F-BF41-B53E-57F0C9436D67}" type="presParOf" srcId="{6472BD2E-F56A-C34C-A7D7-0F277B75B916}" destId="{33F738AF-C695-A949-842D-5EB88D064B8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6A6F61-297D-BB43-BDE2-7BFCEBD492B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DD9883C3-A58B-3143-B145-1C8332D7ECC2}">
      <dgm:prSet phldrT="[Text]"/>
      <dgm:spPr/>
      <dgm:t>
        <a:bodyPr/>
        <a:lstStyle/>
        <a:p>
          <a:r>
            <a:rPr lang="en-GB" dirty="0"/>
            <a:t>RFL Contact</a:t>
          </a:r>
        </a:p>
      </dgm:t>
    </dgm:pt>
    <dgm:pt modelId="{B0767843-94F6-DE47-B316-BCCE1611FDE2}" type="parTrans" cxnId="{D567A6FD-69D0-814A-B689-347BA432E4FB}">
      <dgm:prSet/>
      <dgm:spPr/>
      <dgm:t>
        <a:bodyPr/>
        <a:lstStyle/>
        <a:p>
          <a:endParaRPr lang="en-GB"/>
        </a:p>
      </dgm:t>
    </dgm:pt>
    <dgm:pt modelId="{A5A0359A-CE86-2546-A983-D5299AC9015C}" type="sibTrans" cxnId="{D567A6FD-69D0-814A-B689-347BA432E4FB}">
      <dgm:prSet/>
      <dgm:spPr/>
      <dgm:t>
        <a:bodyPr/>
        <a:lstStyle/>
        <a:p>
          <a:endParaRPr lang="en-GB"/>
        </a:p>
      </dgm:t>
    </dgm:pt>
    <dgm:pt modelId="{B2DB3408-3B18-884A-BCD4-DF4A1318DD85}">
      <dgm:prSet phldrT="[Text]"/>
      <dgm:spPr/>
      <dgm:t>
        <a:bodyPr/>
        <a:lstStyle/>
        <a:p>
          <a:r>
            <a:rPr lang="en-GB" dirty="0"/>
            <a:t>Documentation</a:t>
          </a:r>
        </a:p>
      </dgm:t>
    </dgm:pt>
    <dgm:pt modelId="{1308B662-DBE7-ED4D-96E7-C9F94F0C8803}" type="parTrans" cxnId="{BB969F7E-2873-554C-8CB6-897DF9E3A44B}">
      <dgm:prSet/>
      <dgm:spPr/>
      <dgm:t>
        <a:bodyPr/>
        <a:lstStyle/>
        <a:p>
          <a:endParaRPr lang="en-GB"/>
        </a:p>
      </dgm:t>
    </dgm:pt>
    <dgm:pt modelId="{C52D64D9-9230-0040-9374-54E633DD31EB}" type="sibTrans" cxnId="{BB969F7E-2873-554C-8CB6-897DF9E3A44B}">
      <dgm:prSet/>
      <dgm:spPr/>
      <dgm:t>
        <a:bodyPr/>
        <a:lstStyle/>
        <a:p>
          <a:endParaRPr lang="en-GB"/>
        </a:p>
      </dgm:t>
    </dgm:pt>
    <dgm:pt modelId="{6C8064EA-3442-3A43-AB96-5D7A0953A4BA}">
      <dgm:prSet phldrT="[Text]"/>
      <dgm:spPr/>
      <dgm:t>
        <a:bodyPr/>
        <a:lstStyle/>
        <a:p>
          <a:r>
            <a:rPr lang="en-GB" dirty="0"/>
            <a:t>Participant completes Information Form</a:t>
          </a:r>
        </a:p>
      </dgm:t>
    </dgm:pt>
    <dgm:pt modelId="{6935E1D6-304E-A547-BDC2-AD3CA10DFE82}" type="parTrans" cxnId="{2C9217FB-C607-914C-9E22-296C8D40C827}">
      <dgm:prSet/>
      <dgm:spPr/>
      <dgm:t>
        <a:bodyPr/>
        <a:lstStyle/>
        <a:p>
          <a:endParaRPr lang="en-GB"/>
        </a:p>
      </dgm:t>
    </dgm:pt>
    <dgm:pt modelId="{D0067ABA-2514-5543-A28E-74E985EAC29B}" type="sibTrans" cxnId="{2C9217FB-C607-914C-9E22-296C8D40C827}">
      <dgm:prSet/>
      <dgm:spPr/>
      <dgm:t>
        <a:bodyPr/>
        <a:lstStyle/>
        <a:p>
          <a:endParaRPr lang="en-GB"/>
        </a:p>
      </dgm:t>
    </dgm:pt>
    <dgm:pt modelId="{9CECAD3C-CDC1-EA4E-AE3E-46CEE12B9CCA}">
      <dgm:prSet phldrT="[Text]"/>
      <dgm:spPr/>
      <dgm:t>
        <a:bodyPr/>
        <a:lstStyle/>
        <a:p>
          <a:r>
            <a:rPr lang="en-GB" dirty="0"/>
            <a:t>Transfer &amp; Agency Agreement</a:t>
          </a:r>
        </a:p>
      </dgm:t>
    </dgm:pt>
    <dgm:pt modelId="{5694095C-7AE8-DB4B-946B-D7678DD95182}" type="parTrans" cxnId="{5DA6064E-2BFE-F54E-9CA9-E2EA2B17A94B}">
      <dgm:prSet/>
      <dgm:spPr/>
      <dgm:t>
        <a:bodyPr/>
        <a:lstStyle/>
        <a:p>
          <a:endParaRPr lang="en-GB"/>
        </a:p>
      </dgm:t>
    </dgm:pt>
    <dgm:pt modelId="{537557C0-44A5-7A43-B58F-EFB7B77CDEA1}" type="sibTrans" cxnId="{5DA6064E-2BFE-F54E-9CA9-E2EA2B17A94B}">
      <dgm:prSet/>
      <dgm:spPr/>
      <dgm:t>
        <a:bodyPr/>
        <a:lstStyle/>
        <a:p>
          <a:endParaRPr lang="en-GB"/>
        </a:p>
      </dgm:t>
    </dgm:pt>
    <dgm:pt modelId="{02C667AA-A405-9B4B-89B6-F969D9B46DB5}">
      <dgm:prSet phldrT="[Text]"/>
      <dgm:spPr/>
      <dgm:t>
        <a:bodyPr/>
        <a:lstStyle/>
        <a:p>
          <a:r>
            <a:rPr lang="en-GB" dirty="0"/>
            <a:t>RFL sends completed TAA based on information provided</a:t>
          </a:r>
        </a:p>
      </dgm:t>
    </dgm:pt>
    <dgm:pt modelId="{1081E6FA-C475-A646-8553-D20F3AE35C4A}" type="parTrans" cxnId="{4835BA6C-AA79-4143-A521-8157308749EE}">
      <dgm:prSet/>
      <dgm:spPr/>
      <dgm:t>
        <a:bodyPr/>
        <a:lstStyle/>
        <a:p>
          <a:endParaRPr lang="en-GB"/>
        </a:p>
      </dgm:t>
    </dgm:pt>
    <dgm:pt modelId="{112DF82C-7ABE-DF48-9B1E-A54C6AB57E3E}" type="sibTrans" cxnId="{4835BA6C-AA79-4143-A521-8157308749EE}">
      <dgm:prSet/>
      <dgm:spPr/>
      <dgm:t>
        <a:bodyPr/>
        <a:lstStyle/>
        <a:p>
          <a:endParaRPr lang="en-GB"/>
        </a:p>
      </dgm:t>
    </dgm:pt>
    <dgm:pt modelId="{59ECB60A-0F7F-CC46-A962-C5E405F99D06}">
      <dgm:prSet phldrT="[Text]"/>
      <dgm:spPr/>
      <dgm:t>
        <a:bodyPr/>
        <a:lstStyle/>
        <a:p>
          <a:r>
            <a:rPr lang="en-GB" dirty="0"/>
            <a:t>RFL sends completed TAA for signature</a:t>
          </a:r>
        </a:p>
      </dgm:t>
    </dgm:pt>
    <dgm:pt modelId="{3A2AF716-6DBC-5949-A8B8-336F52F31734}" type="parTrans" cxnId="{247961EA-40B7-5F4C-BAFF-8BD59D8CBAFC}">
      <dgm:prSet/>
      <dgm:spPr/>
      <dgm:t>
        <a:bodyPr/>
        <a:lstStyle/>
        <a:p>
          <a:endParaRPr lang="en-GB"/>
        </a:p>
      </dgm:t>
    </dgm:pt>
    <dgm:pt modelId="{6C682E8E-6417-644C-B6CA-256497BBE613}" type="sibTrans" cxnId="{247961EA-40B7-5F4C-BAFF-8BD59D8CBAFC}">
      <dgm:prSet/>
      <dgm:spPr/>
      <dgm:t>
        <a:bodyPr/>
        <a:lstStyle/>
        <a:p>
          <a:endParaRPr lang="en-GB"/>
        </a:p>
      </dgm:t>
    </dgm:pt>
    <dgm:pt modelId="{F98CF867-A1A0-EB46-8983-3569D4BB23D5}">
      <dgm:prSet phldrT="[Text]"/>
      <dgm:spPr/>
      <dgm:t>
        <a:bodyPr/>
        <a:lstStyle/>
        <a:p>
          <a:pPr>
            <a:buFont typeface="Wingdings" pitchFamily="2" charset="2"/>
            <a:buNone/>
          </a:pPr>
          <a:r>
            <a:rPr lang="en-GB" dirty="0"/>
            <a:t>RFL will send:</a:t>
          </a:r>
        </a:p>
      </dgm:t>
    </dgm:pt>
    <dgm:pt modelId="{3C645D32-4ED1-C145-AE8C-DAE929F14F7D}" type="parTrans" cxnId="{F5FBBD4D-2B98-4C41-A253-2ABFAAF7DE97}">
      <dgm:prSet/>
      <dgm:spPr/>
      <dgm:t>
        <a:bodyPr/>
        <a:lstStyle/>
        <a:p>
          <a:endParaRPr lang="en-GB"/>
        </a:p>
      </dgm:t>
    </dgm:pt>
    <dgm:pt modelId="{DD3EB7FC-F6F5-AB49-BE8B-B9C2C1D2BB8A}" type="sibTrans" cxnId="{F5FBBD4D-2B98-4C41-A253-2ABFAAF7DE97}">
      <dgm:prSet/>
      <dgm:spPr/>
      <dgm:t>
        <a:bodyPr/>
        <a:lstStyle/>
        <a:p>
          <a:endParaRPr lang="en-GB"/>
        </a:p>
      </dgm:t>
    </dgm:pt>
    <dgm:pt modelId="{FE14D293-937A-4B45-B1B7-8DF83428C636}">
      <dgm:prSet phldrT="[Text]"/>
      <dgm:spPr/>
      <dgm:t>
        <a:bodyPr/>
        <a:lstStyle/>
        <a:p>
          <a:r>
            <a:rPr lang="en-GB" dirty="0"/>
            <a:t>RFL conducts due diligence</a:t>
          </a:r>
        </a:p>
      </dgm:t>
    </dgm:pt>
    <dgm:pt modelId="{15DA1BC5-91A3-8441-8FF8-8E99A9461B1E}" type="parTrans" cxnId="{B5362284-F95B-B14D-A608-2D4303FD05B2}">
      <dgm:prSet/>
      <dgm:spPr/>
      <dgm:t>
        <a:bodyPr/>
        <a:lstStyle/>
        <a:p>
          <a:endParaRPr lang="en-GB"/>
        </a:p>
      </dgm:t>
    </dgm:pt>
    <dgm:pt modelId="{81A9CE34-4AA5-E748-8E42-7C873E9B999F}" type="sibTrans" cxnId="{B5362284-F95B-B14D-A608-2D4303FD05B2}">
      <dgm:prSet/>
      <dgm:spPr/>
      <dgm:t>
        <a:bodyPr/>
        <a:lstStyle/>
        <a:p>
          <a:endParaRPr lang="en-GB"/>
        </a:p>
      </dgm:t>
    </dgm:pt>
    <dgm:pt modelId="{28132F0E-BF5C-3540-930B-23FC2B8DD9EC}">
      <dgm:prSet phldrT="[Text]"/>
      <dgm:spPr/>
      <dgm:t>
        <a:bodyPr/>
        <a:lstStyle/>
        <a:p>
          <a:pPr>
            <a:buFont typeface="Wingdings" pitchFamily="2" charset="2"/>
            <a:buNone/>
          </a:pPr>
          <a:r>
            <a:rPr lang="en-GB" dirty="0"/>
            <a:t>Copy of Dormant Assets Act 2022</a:t>
          </a:r>
        </a:p>
      </dgm:t>
    </dgm:pt>
    <dgm:pt modelId="{5506D5F1-D9C6-6C41-A2DF-EFE1F67EB133}" type="parTrans" cxnId="{24C9E4AC-17DC-3448-8B70-4F8775F6D754}">
      <dgm:prSet/>
      <dgm:spPr/>
      <dgm:t>
        <a:bodyPr/>
        <a:lstStyle/>
        <a:p>
          <a:endParaRPr lang="en-GB"/>
        </a:p>
      </dgm:t>
    </dgm:pt>
    <dgm:pt modelId="{D585F6DF-9AB8-BF4C-8596-13BEBAE0FACF}" type="sibTrans" cxnId="{24C9E4AC-17DC-3448-8B70-4F8775F6D754}">
      <dgm:prSet/>
      <dgm:spPr/>
      <dgm:t>
        <a:bodyPr/>
        <a:lstStyle/>
        <a:p>
          <a:endParaRPr lang="en-GB"/>
        </a:p>
      </dgm:t>
    </dgm:pt>
    <dgm:pt modelId="{237B4C91-6EBA-2F43-A1DC-DCD790C4FDD8}">
      <dgm:prSet phldrT="[Text]"/>
      <dgm:spPr/>
      <dgm:t>
        <a:bodyPr/>
        <a:lstStyle/>
        <a:p>
          <a:pPr>
            <a:buFont typeface="Wingdings" pitchFamily="2" charset="2"/>
            <a:buNone/>
          </a:pPr>
          <a:r>
            <a:rPr lang="en-GB" dirty="0"/>
            <a:t>Transfer and Agency Agreement (TAA)</a:t>
          </a:r>
        </a:p>
      </dgm:t>
    </dgm:pt>
    <dgm:pt modelId="{26485BB9-4389-1044-88CC-A5C636521384}" type="parTrans" cxnId="{7C96E799-98E0-984C-A342-0F669F723DE7}">
      <dgm:prSet/>
      <dgm:spPr/>
      <dgm:t>
        <a:bodyPr/>
        <a:lstStyle/>
        <a:p>
          <a:endParaRPr lang="en-GB"/>
        </a:p>
      </dgm:t>
    </dgm:pt>
    <dgm:pt modelId="{96BC450B-5CD2-004C-9F24-798C248117BC}" type="sibTrans" cxnId="{7C96E799-98E0-984C-A342-0F669F723DE7}">
      <dgm:prSet/>
      <dgm:spPr/>
      <dgm:t>
        <a:bodyPr/>
        <a:lstStyle/>
        <a:p>
          <a:endParaRPr lang="en-GB"/>
        </a:p>
      </dgm:t>
    </dgm:pt>
    <dgm:pt modelId="{F8D5FC0C-DA72-9648-9D4D-DBDB0102B7C7}">
      <dgm:prSet phldrT="[Text]"/>
      <dgm:spPr/>
      <dgm:t>
        <a:bodyPr/>
        <a:lstStyle/>
        <a:p>
          <a:pPr>
            <a:buFont typeface="Wingdings" pitchFamily="2" charset="2"/>
            <a:buNone/>
          </a:pPr>
          <a:r>
            <a:rPr lang="en-GB" dirty="0"/>
            <a:t>Scheme Handbook</a:t>
          </a:r>
        </a:p>
      </dgm:t>
    </dgm:pt>
    <dgm:pt modelId="{84C52468-21CF-B847-88A9-0A154BC01E95}" type="parTrans" cxnId="{A559699E-7812-0047-B4BB-E107358C2AC9}">
      <dgm:prSet/>
      <dgm:spPr/>
      <dgm:t>
        <a:bodyPr/>
        <a:lstStyle/>
        <a:p>
          <a:endParaRPr lang="en-GB"/>
        </a:p>
      </dgm:t>
    </dgm:pt>
    <dgm:pt modelId="{F2A01A9F-E25D-D34E-A0A8-FB9FBAC64C51}" type="sibTrans" cxnId="{A559699E-7812-0047-B4BB-E107358C2AC9}">
      <dgm:prSet/>
      <dgm:spPr/>
      <dgm:t>
        <a:bodyPr/>
        <a:lstStyle/>
        <a:p>
          <a:endParaRPr lang="en-GB"/>
        </a:p>
      </dgm:t>
    </dgm:pt>
    <dgm:pt modelId="{0CB89B3A-4FE4-3749-82C9-8B334183B2FC}">
      <dgm:prSet phldrT="[Text]"/>
      <dgm:spPr/>
      <dgm:t>
        <a:bodyPr/>
        <a:lstStyle/>
        <a:p>
          <a:r>
            <a:rPr lang="en-GB" dirty="0"/>
            <a:t>Participant and RFL sign TAA</a:t>
          </a:r>
        </a:p>
      </dgm:t>
    </dgm:pt>
    <dgm:pt modelId="{7B5739D2-B73A-824F-977B-ABA4E7CC9C41}" type="parTrans" cxnId="{F4C6E2C8-C8E8-8B48-B98A-ACC43EB71ED1}">
      <dgm:prSet/>
      <dgm:spPr/>
      <dgm:t>
        <a:bodyPr/>
        <a:lstStyle/>
        <a:p>
          <a:endParaRPr lang="en-GB"/>
        </a:p>
      </dgm:t>
    </dgm:pt>
    <dgm:pt modelId="{1CD3CEE7-8E55-1940-A9EF-735817E728C4}" type="sibTrans" cxnId="{F4C6E2C8-C8E8-8B48-B98A-ACC43EB71ED1}">
      <dgm:prSet/>
      <dgm:spPr/>
      <dgm:t>
        <a:bodyPr/>
        <a:lstStyle/>
        <a:p>
          <a:endParaRPr lang="en-GB"/>
        </a:p>
      </dgm:t>
    </dgm:pt>
    <dgm:pt modelId="{88CCAE1B-CC65-5846-B825-60D278746F30}">
      <dgm:prSet/>
      <dgm:spPr/>
      <dgm:t>
        <a:bodyPr/>
        <a:lstStyle/>
        <a:p>
          <a:r>
            <a:rPr lang="en-GB" dirty="0"/>
            <a:t>Joining Completion</a:t>
          </a:r>
        </a:p>
      </dgm:t>
    </dgm:pt>
    <dgm:pt modelId="{B7DC0E06-5405-6142-906C-86FE7B35AE06}" type="parTrans" cxnId="{F57B5012-4FDA-7B4E-897C-B44761FB7ECC}">
      <dgm:prSet/>
      <dgm:spPr/>
      <dgm:t>
        <a:bodyPr/>
        <a:lstStyle/>
        <a:p>
          <a:endParaRPr lang="en-GB"/>
        </a:p>
      </dgm:t>
    </dgm:pt>
    <dgm:pt modelId="{A57A2FB4-29BB-FD4B-86AC-26D0DC5AFAB6}" type="sibTrans" cxnId="{F57B5012-4FDA-7B4E-897C-B44761FB7ECC}">
      <dgm:prSet/>
      <dgm:spPr/>
      <dgm:t>
        <a:bodyPr/>
        <a:lstStyle/>
        <a:p>
          <a:endParaRPr lang="en-GB"/>
        </a:p>
      </dgm:t>
    </dgm:pt>
    <dgm:pt modelId="{2B487625-545D-9B47-8673-0FA0F212D713}">
      <dgm:prSet/>
      <dgm:spPr/>
      <dgm:t>
        <a:bodyPr/>
        <a:lstStyle/>
        <a:p>
          <a:r>
            <a:rPr lang="en-GB" dirty="0"/>
            <a:t>RFL forwards documentation for initial transfer of dormant assets into the Scheme. </a:t>
          </a:r>
        </a:p>
      </dgm:t>
    </dgm:pt>
    <dgm:pt modelId="{EF5A0823-B5D7-6C4E-A965-451B4094220B}" type="parTrans" cxnId="{8DB00F4F-116D-D847-A2BB-0A6F10A1B5DF}">
      <dgm:prSet/>
      <dgm:spPr/>
      <dgm:t>
        <a:bodyPr/>
        <a:lstStyle/>
        <a:p>
          <a:endParaRPr lang="en-GB"/>
        </a:p>
      </dgm:t>
    </dgm:pt>
    <dgm:pt modelId="{95F80CC0-99FB-764E-9605-B24F453DD5B7}" type="sibTrans" cxnId="{8DB00F4F-116D-D847-A2BB-0A6F10A1B5DF}">
      <dgm:prSet/>
      <dgm:spPr/>
      <dgm:t>
        <a:bodyPr/>
        <a:lstStyle/>
        <a:p>
          <a:endParaRPr lang="en-GB"/>
        </a:p>
      </dgm:t>
    </dgm:pt>
    <dgm:pt modelId="{797BD997-9CF3-714D-A1EF-28956149CFC1}">
      <dgm:prSet/>
      <dgm:spPr/>
      <dgm:t>
        <a:bodyPr/>
        <a:lstStyle/>
        <a:p>
          <a:r>
            <a:rPr lang="en-GB" dirty="0"/>
            <a:t>RFL issues a user guide and registration form for Participant Portal.</a:t>
          </a:r>
        </a:p>
      </dgm:t>
    </dgm:pt>
    <dgm:pt modelId="{AC6485D1-7DD8-554F-8EF4-8E3A05A730D7}" type="parTrans" cxnId="{7EFCFCDD-AD71-894F-93ED-FBDBD64108F3}">
      <dgm:prSet/>
      <dgm:spPr/>
      <dgm:t>
        <a:bodyPr/>
        <a:lstStyle/>
        <a:p>
          <a:endParaRPr lang="en-GB"/>
        </a:p>
      </dgm:t>
    </dgm:pt>
    <dgm:pt modelId="{93432567-6E64-0C41-8801-8E54EAB25CFC}" type="sibTrans" cxnId="{7EFCFCDD-AD71-894F-93ED-FBDBD64108F3}">
      <dgm:prSet/>
      <dgm:spPr/>
      <dgm:t>
        <a:bodyPr/>
        <a:lstStyle/>
        <a:p>
          <a:endParaRPr lang="en-GB"/>
        </a:p>
      </dgm:t>
    </dgm:pt>
    <dgm:pt modelId="{39464A26-3CDE-CB4C-93F9-CBE6CDDCD73C}" type="pres">
      <dgm:prSet presAssocID="{556A6F61-297D-BB43-BDE2-7BFCEBD492BF}" presName="linearFlow" presStyleCnt="0">
        <dgm:presLayoutVars>
          <dgm:dir/>
          <dgm:animLvl val="lvl"/>
          <dgm:resizeHandles val="exact"/>
        </dgm:presLayoutVars>
      </dgm:prSet>
      <dgm:spPr/>
    </dgm:pt>
    <dgm:pt modelId="{CEAE6ED9-DECF-384F-A650-0A7777FE1C03}" type="pres">
      <dgm:prSet presAssocID="{DD9883C3-A58B-3143-B145-1C8332D7ECC2}" presName="composite" presStyleCnt="0"/>
      <dgm:spPr/>
    </dgm:pt>
    <dgm:pt modelId="{318779BD-939D-6742-A910-201680C2F721}" type="pres">
      <dgm:prSet presAssocID="{DD9883C3-A58B-3143-B145-1C8332D7ECC2}" presName="parTx" presStyleLbl="node1" presStyleIdx="0" presStyleCnt="4">
        <dgm:presLayoutVars>
          <dgm:chMax val="0"/>
          <dgm:chPref val="0"/>
          <dgm:bulletEnabled val="1"/>
        </dgm:presLayoutVars>
      </dgm:prSet>
      <dgm:spPr/>
    </dgm:pt>
    <dgm:pt modelId="{75D986D4-0DEB-B048-B405-392A46203D90}" type="pres">
      <dgm:prSet presAssocID="{DD9883C3-A58B-3143-B145-1C8332D7ECC2}" presName="parSh" presStyleLbl="node1" presStyleIdx="0" presStyleCnt="4"/>
      <dgm:spPr/>
    </dgm:pt>
    <dgm:pt modelId="{EF09E0AF-33E6-3E46-AE99-548013154BE8}" type="pres">
      <dgm:prSet presAssocID="{DD9883C3-A58B-3143-B145-1C8332D7ECC2}" presName="desTx" presStyleLbl="fgAcc1" presStyleIdx="0" presStyleCnt="4">
        <dgm:presLayoutVars>
          <dgm:bulletEnabled val="1"/>
        </dgm:presLayoutVars>
      </dgm:prSet>
      <dgm:spPr/>
    </dgm:pt>
    <dgm:pt modelId="{F5F828D0-6700-7748-A257-04C8D37509FA}" type="pres">
      <dgm:prSet presAssocID="{A5A0359A-CE86-2546-A983-D5299AC9015C}" presName="sibTrans" presStyleLbl="sibTrans2D1" presStyleIdx="0" presStyleCnt="3"/>
      <dgm:spPr/>
    </dgm:pt>
    <dgm:pt modelId="{BD4DCF8E-1B09-B445-8282-CC2522CBB239}" type="pres">
      <dgm:prSet presAssocID="{A5A0359A-CE86-2546-A983-D5299AC9015C}" presName="connTx" presStyleLbl="sibTrans2D1" presStyleIdx="0" presStyleCnt="3"/>
      <dgm:spPr/>
    </dgm:pt>
    <dgm:pt modelId="{0EDC3C6E-DFD0-B940-8B1E-111EE7A95351}" type="pres">
      <dgm:prSet presAssocID="{B2DB3408-3B18-884A-BCD4-DF4A1318DD85}" presName="composite" presStyleCnt="0"/>
      <dgm:spPr/>
    </dgm:pt>
    <dgm:pt modelId="{CB0750E8-F452-574B-97C2-4A60E9B0A5F8}" type="pres">
      <dgm:prSet presAssocID="{B2DB3408-3B18-884A-BCD4-DF4A1318DD85}" presName="parTx" presStyleLbl="node1" presStyleIdx="0" presStyleCnt="4">
        <dgm:presLayoutVars>
          <dgm:chMax val="0"/>
          <dgm:chPref val="0"/>
          <dgm:bulletEnabled val="1"/>
        </dgm:presLayoutVars>
      </dgm:prSet>
      <dgm:spPr/>
    </dgm:pt>
    <dgm:pt modelId="{52A06CA7-AC55-0041-8B37-EA7951A2C37A}" type="pres">
      <dgm:prSet presAssocID="{B2DB3408-3B18-884A-BCD4-DF4A1318DD85}" presName="parSh" presStyleLbl="node1" presStyleIdx="1" presStyleCnt="4"/>
      <dgm:spPr/>
    </dgm:pt>
    <dgm:pt modelId="{535077C2-9446-944D-BA15-42616E0C27BC}" type="pres">
      <dgm:prSet presAssocID="{B2DB3408-3B18-884A-BCD4-DF4A1318DD85}" presName="desTx" presStyleLbl="fgAcc1" presStyleIdx="1" presStyleCnt="4">
        <dgm:presLayoutVars>
          <dgm:bulletEnabled val="1"/>
        </dgm:presLayoutVars>
      </dgm:prSet>
      <dgm:spPr/>
    </dgm:pt>
    <dgm:pt modelId="{1DEA794E-4809-244E-9203-B6810D0F012A}" type="pres">
      <dgm:prSet presAssocID="{C52D64D9-9230-0040-9374-54E633DD31EB}" presName="sibTrans" presStyleLbl="sibTrans2D1" presStyleIdx="1" presStyleCnt="3"/>
      <dgm:spPr/>
    </dgm:pt>
    <dgm:pt modelId="{B11EA9B2-A6BD-AB44-AEA4-D615473CFF98}" type="pres">
      <dgm:prSet presAssocID="{C52D64D9-9230-0040-9374-54E633DD31EB}" presName="connTx" presStyleLbl="sibTrans2D1" presStyleIdx="1" presStyleCnt="3"/>
      <dgm:spPr/>
    </dgm:pt>
    <dgm:pt modelId="{FD2CD2B9-9F72-A44E-AD93-ABF1A8D62A05}" type="pres">
      <dgm:prSet presAssocID="{9CECAD3C-CDC1-EA4E-AE3E-46CEE12B9CCA}" presName="composite" presStyleCnt="0"/>
      <dgm:spPr/>
    </dgm:pt>
    <dgm:pt modelId="{11254909-5B98-5C4E-8F1E-0CEA208BE5CE}" type="pres">
      <dgm:prSet presAssocID="{9CECAD3C-CDC1-EA4E-AE3E-46CEE12B9CCA}" presName="parTx" presStyleLbl="node1" presStyleIdx="1" presStyleCnt="4">
        <dgm:presLayoutVars>
          <dgm:chMax val="0"/>
          <dgm:chPref val="0"/>
          <dgm:bulletEnabled val="1"/>
        </dgm:presLayoutVars>
      </dgm:prSet>
      <dgm:spPr/>
    </dgm:pt>
    <dgm:pt modelId="{47F96043-1777-664E-8397-13DCDDC4B3E8}" type="pres">
      <dgm:prSet presAssocID="{9CECAD3C-CDC1-EA4E-AE3E-46CEE12B9CCA}" presName="parSh" presStyleLbl="node1" presStyleIdx="2" presStyleCnt="4"/>
      <dgm:spPr/>
    </dgm:pt>
    <dgm:pt modelId="{348584BD-1A66-3D4D-AD36-15EF1FC323C3}" type="pres">
      <dgm:prSet presAssocID="{9CECAD3C-CDC1-EA4E-AE3E-46CEE12B9CCA}" presName="desTx" presStyleLbl="fgAcc1" presStyleIdx="2" presStyleCnt="4">
        <dgm:presLayoutVars>
          <dgm:bulletEnabled val="1"/>
        </dgm:presLayoutVars>
      </dgm:prSet>
      <dgm:spPr/>
    </dgm:pt>
    <dgm:pt modelId="{B9AD117D-B13B-8044-9800-A9F6098555A5}" type="pres">
      <dgm:prSet presAssocID="{537557C0-44A5-7A43-B58F-EFB7B77CDEA1}" presName="sibTrans" presStyleLbl="sibTrans2D1" presStyleIdx="2" presStyleCnt="3"/>
      <dgm:spPr/>
    </dgm:pt>
    <dgm:pt modelId="{EA3AB546-956A-8249-9594-EF4AE4C9D75D}" type="pres">
      <dgm:prSet presAssocID="{537557C0-44A5-7A43-B58F-EFB7B77CDEA1}" presName="connTx" presStyleLbl="sibTrans2D1" presStyleIdx="2" presStyleCnt="3"/>
      <dgm:spPr/>
    </dgm:pt>
    <dgm:pt modelId="{27F936CE-2B1A-234F-8E1D-ED42EAD18846}" type="pres">
      <dgm:prSet presAssocID="{88CCAE1B-CC65-5846-B825-60D278746F30}" presName="composite" presStyleCnt="0"/>
      <dgm:spPr/>
    </dgm:pt>
    <dgm:pt modelId="{C4DDE483-D9D1-334D-9111-02EDE374ACA0}" type="pres">
      <dgm:prSet presAssocID="{88CCAE1B-CC65-5846-B825-60D278746F30}" presName="parTx" presStyleLbl="node1" presStyleIdx="2" presStyleCnt="4">
        <dgm:presLayoutVars>
          <dgm:chMax val="0"/>
          <dgm:chPref val="0"/>
          <dgm:bulletEnabled val="1"/>
        </dgm:presLayoutVars>
      </dgm:prSet>
      <dgm:spPr/>
    </dgm:pt>
    <dgm:pt modelId="{6999F16B-35B1-4E4C-A5DA-ABC8ECD13715}" type="pres">
      <dgm:prSet presAssocID="{88CCAE1B-CC65-5846-B825-60D278746F30}" presName="parSh" presStyleLbl="node1" presStyleIdx="3" presStyleCnt="4"/>
      <dgm:spPr/>
    </dgm:pt>
    <dgm:pt modelId="{A25CE4BE-8302-C948-9567-EC52C04B8F31}" type="pres">
      <dgm:prSet presAssocID="{88CCAE1B-CC65-5846-B825-60D278746F30}" presName="desTx" presStyleLbl="fgAcc1" presStyleIdx="3" presStyleCnt="4">
        <dgm:presLayoutVars>
          <dgm:bulletEnabled val="1"/>
        </dgm:presLayoutVars>
      </dgm:prSet>
      <dgm:spPr/>
    </dgm:pt>
  </dgm:ptLst>
  <dgm:cxnLst>
    <dgm:cxn modelId="{4B159D06-8CB2-B447-A870-A62D195B53CB}" type="presOf" srcId="{797BD997-9CF3-714D-A1EF-28956149CFC1}" destId="{A25CE4BE-8302-C948-9567-EC52C04B8F31}" srcOrd="0" destOrd="1" presId="urn:microsoft.com/office/officeart/2005/8/layout/process3"/>
    <dgm:cxn modelId="{C1A60707-94BA-0741-B618-443DAB3D3A1B}" type="presOf" srcId="{556A6F61-297D-BB43-BDE2-7BFCEBD492BF}" destId="{39464A26-3CDE-CB4C-93F9-CBE6CDDCD73C}" srcOrd="0" destOrd="0" presId="urn:microsoft.com/office/officeart/2005/8/layout/process3"/>
    <dgm:cxn modelId="{1A835F0F-16BA-DE4A-8A63-F7C388D418AA}" type="presOf" srcId="{FE14D293-937A-4B45-B1B7-8DF83428C636}" destId="{535077C2-9446-944D-BA15-42616E0C27BC}" srcOrd="0" destOrd="1" presId="urn:microsoft.com/office/officeart/2005/8/layout/process3"/>
    <dgm:cxn modelId="{EEED7210-A643-394B-B5E4-3179A18D4353}" type="presOf" srcId="{F8D5FC0C-DA72-9648-9D4D-DBDB0102B7C7}" destId="{EF09E0AF-33E6-3E46-AE99-548013154BE8}" srcOrd="0" destOrd="3" presId="urn:microsoft.com/office/officeart/2005/8/layout/process3"/>
    <dgm:cxn modelId="{F57B5012-4FDA-7B4E-897C-B44761FB7ECC}" srcId="{556A6F61-297D-BB43-BDE2-7BFCEBD492BF}" destId="{88CCAE1B-CC65-5846-B825-60D278746F30}" srcOrd="3" destOrd="0" parTransId="{B7DC0E06-5405-6142-906C-86FE7B35AE06}" sibTransId="{A57A2FB4-29BB-FD4B-86AC-26D0DC5AFAB6}"/>
    <dgm:cxn modelId="{FEE76E18-84B4-AA49-8EC6-F750217E229C}" type="presOf" srcId="{28132F0E-BF5C-3540-930B-23FC2B8DD9EC}" destId="{EF09E0AF-33E6-3E46-AE99-548013154BE8}" srcOrd="0" destOrd="1" presId="urn:microsoft.com/office/officeart/2005/8/layout/process3"/>
    <dgm:cxn modelId="{7BADE119-095C-9E40-BF62-0E62FEBD5106}" type="presOf" srcId="{DD9883C3-A58B-3143-B145-1C8332D7ECC2}" destId="{318779BD-939D-6742-A910-201680C2F721}" srcOrd="0" destOrd="0" presId="urn:microsoft.com/office/officeart/2005/8/layout/process3"/>
    <dgm:cxn modelId="{478A9C1E-9681-AC46-B375-57D384EBE9AD}" type="presOf" srcId="{537557C0-44A5-7A43-B58F-EFB7B77CDEA1}" destId="{B9AD117D-B13B-8044-9800-A9F6098555A5}" srcOrd="0" destOrd="0" presId="urn:microsoft.com/office/officeart/2005/8/layout/process3"/>
    <dgm:cxn modelId="{6EE7E92A-BEE0-544F-B277-26E6F31FB4ED}" type="presOf" srcId="{88CCAE1B-CC65-5846-B825-60D278746F30}" destId="{C4DDE483-D9D1-334D-9111-02EDE374ACA0}" srcOrd="0" destOrd="0" presId="urn:microsoft.com/office/officeart/2005/8/layout/process3"/>
    <dgm:cxn modelId="{A3FB7530-0717-DD42-8C46-D578D7BC25FE}" type="presOf" srcId="{88CCAE1B-CC65-5846-B825-60D278746F30}" destId="{6999F16B-35B1-4E4C-A5DA-ABC8ECD13715}" srcOrd="1" destOrd="0" presId="urn:microsoft.com/office/officeart/2005/8/layout/process3"/>
    <dgm:cxn modelId="{1859E343-B534-A44F-87BB-1B75D36DD5C0}" type="presOf" srcId="{0CB89B3A-4FE4-3749-82C9-8B334183B2FC}" destId="{348584BD-1A66-3D4D-AD36-15EF1FC323C3}" srcOrd="0" destOrd="1" presId="urn:microsoft.com/office/officeart/2005/8/layout/process3"/>
    <dgm:cxn modelId="{1F12174A-3E25-AD4F-8798-24BFC8C476E7}" type="presOf" srcId="{DD9883C3-A58B-3143-B145-1C8332D7ECC2}" destId="{75D986D4-0DEB-B048-B405-392A46203D90}" srcOrd="1" destOrd="0" presId="urn:microsoft.com/office/officeart/2005/8/layout/process3"/>
    <dgm:cxn modelId="{3D404F6A-18E2-6D49-BFBA-A7B1A6CE43E8}" type="presOf" srcId="{537557C0-44A5-7A43-B58F-EFB7B77CDEA1}" destId="{EA3AB546-956A-8249-9594-EF4AE4C9D75D}" srcOrd="1" destOrd="0" presId="urn:microsoft.com/office/officeart/2005/8/layout/process3"/>
    <dgm:cxn modelId="{4835BA6C-AA79-4143-A521-8157308749EE}" srcId="{9CECAD3C-CDC1-EA4E-AE3E-46CEE12B9CCA}" destId="{02C667AA-A405-9B4B-89B6-F969D9B46DB5}" srcOrd="0" destOrd="0" parTransId="{1081E6FA-C475-A646-8553-D20F3AE35C4A}" sibTransId="{112DF82C-7ABE-DF48-9B1E-A54C6AB57E3E}"/>
    <dgm:cxn modelId="{F5FBBD4D-2B98-4C41-A253-2ABFAAF7DE97}" srcId="{DD9883C3-A58B-3143-B145-1C8332D7ECC2}" destId="{F98CF867-A1A0-EB46-8983-3569D4BB23D5}" srcOrd="0" destOrd="0" parTransId="{3C645D32-4ED1-C145-AE8C-DAE929F14F7D}" sibTransId="{DD3EB7FC-F6F5-AB49-BE8B-B9C2C1D2BB8A}"/>
    <dgm:cxn modelId="{5DA6064E-2BFE-F54E-9CA9-E2EA2B17A94B}" srcId="{556A6F61-297D-BB43-BDE2-7BFCEBD492BF}" destId="{9CECAD3C-CDC1-EA4E-AE3E-46CEE12B9CCA}" srcOrd="2" destOrd="0" parTransId="{5694095C-7AE8-DB4B-946B-D7678DD95182}" sibTransId="{537557C0-44A5-7A43-B58F-EFB7B77CDEA1}"/>
    <dgm:cxn modelId="{8DB00F4F-116D-D847-A2BB-0A6F10A1B5DF}" srcId="{88CCAE1B-CC65-5846-B825-60D278746F30}" destId="{2B487625-545D-9B47-8673-0FA0F212D713}" srcOrd="0" destOrd="0" parTransId="{EF5A0823-B5D7-6C4E-A965-451B4094220B}" sibTransId="{95F80CC0-99FB-764E-9605-B24F453DD5B7}"/>
    <dgm:cxn modelId="{38DBB671-C251-F84A-BBF1-52669A87AE9D}" type="presOf" srcId="{F98CF867-A1A0-EB46-8983-3569D4BB23D5}" destId="{EF09E0AF-33E6-3E46-AE99-548013154BE8}" srcOrd="0" destOrd="0" presId="urn:microsoft.com/office/officeart/2005/8/layout/process3"/>
    <dgm:cxn modelId="{BB969F7E-2873-554C-8CB6-897DF9E3A44B}" srcId="{556A6F61-297D-BB43-BDE2-7BFCEBD492BF}" destId="{B2DB3408-3B18-884A-BCD4-DF4A1318DD85}" srcOrd="1" destOrd="0" parTransId="{1308B662-DBE7-ED4D-96E7-C9F94F0C8803}" sibTransId="{C52D64D9-9230-0040-9374-54E633DD31EB}"/>
    <dgm:cxn modelId="{A4F20D83-C9E3-C440-9558-13E126FA3100}" type="presOf" srcId="{A5A0359A-CE86-2546-A983-D5299AC9015C}" destId="{F5F828D0-6700-7748-A257-04C8D37509FA}" srcOrd="0" destOrd="0" presId="urn:microsoft.com/office/officeart/2005/8/layout/process3"/>
    <dgm:cxn modelId="{B5362284-F95B-B14D-A608-2D4303FD05B2}" srcId="{B2DB3408-3B18-884A-BCD4-DF4A1318DD85}" destId="{FE14D293-937A-4B45-B1B7-8DF83428C636}" srcOrd="1" destOrd="0" parTransId="{15DA1BC5-91A3-8441-8FF8-8E99A9461B1E}" sibTransId="{81A9CE34-4AA5-E748-8E42-7C873E9B999F}"/>
    <dgm:cxn modelId="{A6272D89-91AB-2A47-B3B5-9BB4B7DE3417}" type="presOf" srcId="{9CECAD3C-CDC1-EA4E-AE3E-46CEE12B9CCA}" destId="{47F96043-1777-664E-8397-13DCDDC4B3E8}" srcOrd="1" destOrd="0" presId="urn:microsoft.com/office/officeart/2005/8/layout/process3"/>
    <dgm:cxn modelId="{400B1C8B-8447-644E-90F2-A5FA90961A26}" type="presOf" srcId="{B2DB3408-3B18-884A-BCD4-DF4A1318DD85}" destId="{CB0750E8-F452-574B-97C2-4A60E9B0A5F8}" srcOrd="0" destOrd="0" presId="urn:microsoft.com/office/officeart/2005/8/layout/process3"/>
    <dgm:cxn modelId="{7C96E799-98E0-984C-A342-0F669F723DE7}" srcId="{DD9883C3-A58B-3143-B145-1C8332D7ECC2}" destId="{237B4C91-6EBA-2F43-A1DC-DCD790C4FDD8}" srcOrd="2" destOrd="0" parTransId="{26485BB9-4389-1044-88CC-A5C636521384}" sibTransId="{96BC450B-5CD2-004C-9F24-798C248117BC}"/>
    <dgm:cxn modelId="{A559699E-7812-0047-B4BB-E107358C2AC9}" srcId="{DD9883C3-A58B-3143-B145-1C8332D7ECC2}" destId="{F8D5FC0C-DA72-9648-9D4D-DBDB0102B7C7}" srcOrd="3" destOrd="0" parTransId="{84C52468-21CF-B847-88A9-0A154BC01E95}" sibTransId="{F2A01A9F-E25D-D34E-A0A8-FB9FBAC64C51}"/>
    <dgm:cxn modelId="{24C9E4AC-17DC-3448-8B70-4F8775F6D754}" srcId="{DD9883C3-A58B-3143-B145-1C8332D7ECC2}" destId="{28132F0E-BF5C-3540-930B-23FC2B8DD9EC}" srcOrd="1" destOrd="0" parTransId="{5506D5F1-D9C6-6C41-A2DF-EFE1F67EB133}" sibTransId="{D585F6DF-9AB8-BF4C-8596-13BEBAE0FACF}"/>
    <dgm:cxn modelId="{4D24CDB1-A09C-AE4D-A89C-BEF70B2F2F25}" type="presOf" srcId="{02C667AA-A405-9B4B-89B6-F969D9B46DB5}" destId="{348584BD-1A66-3D4D-AD36-15EF1FC323C3}" srcOrd="0" destOrd="0" presId="urn:microsoft.com/office/officeart/2005/8/layout/process3"/>
    <dgm:cxn modelId="{A5CCBFB3-9EEA-8447-ADB5-6C047204378A}" type="presOf" srcId="{59ECB60A-0F7F-CC46-A962-C5E405F99D06}" destId="{535077C2-9446-944D-BA15-42616E0C27BC}" srcOrd="0" destOrd="2" presId="urn:microsoft.com/office/officeart/2005/8/layout/process3"/>
    <dgm:cxn modelId="{B18841B5-D441-0346-95C5-E011D585AD36}" type="presOf" srcId="{C52D64D9-9230-0040-9374-54E633DD31EB}" destId="{B11EA9B2-A6BD-AB44-AEA4-D615473CFF98}" srcOrd="1" destOrd="0" presId="urn:microsoft.com/office/officeart/2005/8/layout/process3"/>
    <dgm:cxn modelId="{56A423BD-9268-0A47-88B7-5D80C482B4F9}" type="presOf" srcId="{C52D64D9-9230-0040-9374-54E633DD31EB}" destId="{1DEA794E-4809-244E-9203-B6810D0F012A}" srcOrd="0" destOrd="0" presId="urn:microsoft.com/office/officeart/2005/8/layout/process3"/>
    <dgm:cxn modelId="{271BA2BD-B6DB-8340-AAC9-983CCD81B0A4}" type="presOf" srcId="{A5A0359A-CE86-2546-A983-D5299AC9015C}" destId="{BD4DCF8E-1B09-B445-8282-CC2522CBB239}" srcOrd="1" destOrd="0" presId="urn:microsoft.com/office/officeart/2005/8/layout/process3"/>
    <dgm:cxn modelId="{C3BEE0BF-0DF5-A346-9323-47BE4705541C}" type="presOf" srcId="{2B487625-545D-9B47-8673-0FA0F212D713}" destId="{A25CE4BE-8302-C948-9567-EC52C04B8F31}" srcOrd="0" destOrd="0" presId="urn:microsoft.com/office/officeart/2005/8/layout/process3"/>
    <dgm:cxn modelId="{EC5345C6-41CC-B345-A033-0ABA23EC0513}" type="presOf" srcId="{237B4C91-6EBA-2F43-A1DC-DCD790C4FDD8}" destId="{EF09E0AF-33E6-3E46-AE99-548013154BE8}" srcOrd="0" destOrd="2" presId="urn:microsoft.com/office/officeart/2005/8/layout/process3"/>
    <dgm:cxn modelId="{F4C6E2C8-C8E8-8B48-B98A-ACC43EB71ED1}" srcId="{9CECAD3C-CDC1-EA4E-AE3E-46CEE12B9CCA}" destId="{0CB89B3A-4FE4-3749-82C9-8B334183B2FC}" srcOrd="1" destOrd="0" parTransId="{7B5739D2-B73A-824F-977B-ABA4E7CC9C41}" sibTransId="{1CD3CEE7-8E55-1940-A9EF-735817E728C4}"/>
    <dgm:cxn modelId="{8CF4F6CF-7B0A-3F42-93C8-BB567752F7FA}" type="presOf" srcId="{B2DB3408-3B18-884A-BCD4-DF4A1318DD85}" destId="{52A06CA7-AC55-0041-8B37-EA7951A2C37A}" srcOrd="1" destOrd="0" presId="urn:microsoft.com/office/officeart/2005/8/layout/process3"/>
    <dgm:cxn modelId="{7EFCFCDD-AD71-894F-93ED-FBDBD64108F3}" srcId="{88CCAE1B-CC65-5846-B825-60D278746F30}" destId="{797BD997-9CF3-714D-A1EF-28956149CFC1}" srcOrd="1" destOrd="0" parTransId="{AC6485D1-7DD8-554F-8EF4-8E3A05A730D7}" sibTransId="{93432567-6E64-0C41-8801-8E54EAB25CFC}"/>
    <dgm:cxn modelId="{D6F1D6DE-2BF8-4542-952A-8380C1D1596E}" type="presOf" srcId="{6C8064EA-3442-3A43-AB96-5D7A0953A4BA}" destId="{535077C2-9446-944D-BA15-42616E0C27BC}" srcOrd="0" destOrd="0" presId="urn:microsoft.com/office/officeart/2005/8/layout/process3"/>
    <dgm:cxn modelId="{247961EA-40B7-5F4C-BAFF-8BD59D8CBAFC}" srcId="{B2DB3408-3B18-884A-BCD4-DF4A1318DD85}" destId="{59ECB60A-0F7F-CC46-A962-C5E405F99D06}" srcOrd="2" destOrd="0" parTransId="{3A2AF716-6DBC-5949-A8B8-336F52F31734}" sibTransId="{6C682E8E-6417-644C-B6CA-256497BBE613}"/>
    <dgm:cxn modelId="{445C77EF-E077-764E-B1BB-FDAF30DAACC7}" type="presOf" srcId="{9CECAD3C-CDC1-EA4E-AE3E-46CEE12B9CCA}" destId="{11254909-5B98-5C4E-8F1E-0CEA208BE5CE}" srcOrd="0" destOrd="0" presId="urn:microsoft.com/office/officeart/2005/8/layout/process3"/>
    <dgm:cxn modelId="{2C9217FB-C607-914C-9E22-296C8D40C827}" srcId="{B2DB3408-3B18-884A-BCD4-DF4A1318DD85}" destId="{6C8064EA-3442-3A43-AB96-5D7A0953A4BA}" srcOrd="0" destOrd="0" parTransId="{6935E1D6-304E-A547-BDC2-AD3CA10DFE82}" sibTransId="{D0067ABA-2514-5543-A28E-74E985EAC29B}"/>
    <dgm:cxn modelId="{D567A6FD-69D0-814A-B689-347BA432E4FB}" srcId="{556A6F61-297D-BB43-BDE2-7BFCEBD492BF}" destId="{DD9883C3-A58B-3143-B145-1C8332D7ECC2}" srcOrd="0" destOrd="0" parTransId="{B0767843-94F6-DE47-B316-BCCE1611FDE2}" sibTransId="{A5A0359A-CE86-2546-A983-D5299AC9015C}"/>
    <dgm:cxn modelId="{5FAC215D-0B44-B949-B515-79F50417BBB5}" type="presParOf" srcId="{39464A26-3CDE-CB4C-93F9-CBE6CDDCD73C}" destId="{CEAE6ED9-DECF-384F-A650-0A7777FE1C03}" srcOrd="0" destOrd="0" presId="urn:microsoft.com/office/officeart/2005/8/layout/process3"/>
    <dgm:cxn modelId="{D0B3B7F6-A7C7-E643-BFC0-D32E9E57E94C}" type="presParOf" srcId="{CEAE6ED9-DECF-384F-A650-0A7777FE1C03}" destId="{318779BD-939D-6742-A910-201680C2F721}" srcOrd="0" destOrd="0" presId="urn:microsoft.com/office/officeart/2005/8/layout/process3"/>
    <dgm:cxn modelId="{92291CD3-1935-BD4A-A9C1-0374C48C8D92}" type="presParOf" srcId="{CEAE6ED9-DECF-384F-A650-0A7777FE1C03}" destId="{75D986D4-0DEB-B048-B405-392A46203D90}" srcOrd="1" destOrd="0" presId="urn:microsoft.com/office/officeart/2005/8/layout/process3"/>
    <dgm:cxn modelId="{7E23C220-9C23-A746-ABF6-B03723DFB23E}" type="presParOf" srcId="{CEAE6ED9-DECF-384F-A650-0A7777FE1C03}" destId="{EF09E0AF-33E6-3E46-AE99-548013154BE8}" srcOrd="2" destOrd="0" presId="urn:microsoft.com/office/officeart/2005/8/layout/process3"/>
    <dgm:cxn modelId="{92EFD649-91DC-A44D-83B3-E7C110A07A59}" type="presParOf" srcId="{39464A26-3CDE-CB4C-93F9-CBE6CDDCD73C}" destId="{F5F828D0-6700-7748-A257-04C8D37509FA}" srcOrd="1" destOrd="0" presId="urn:microsoft.com/office/officeart/2005/8/layout/process3"/>
    <dgm:cxn modelId="{76E857FC-4717-B548-BA99-1F21D0A5757E}" type="presParOf" srcId="{F5F828D0-6700-7748-A257-04C8D37509FA}" destId="{BD4DCF8E-1B09-B445-8282-CC2522CBB239}" srcOrd="0" destOrd="0" presId="urn:microsoft.com/office/officeart/2005/8/layout/process3"/>
    <dgm:cxn modelId="{82256AAC-9436-DC4D-97FA-C1638C7408A7}" type="presParOf" srcId="{39464A26-3CDE-CB4C-93F9-CBE6CDDCD73C}" destId="{0EDC3C6E-DFD0-B940-8B1E-111EE7A95351}" srcOrd="2" destOrd="0" presId="urn:microsoft.com/office/officeart/2005/8/layout/process3"/>
    <dgm:cxn modelId="{2CAFB936-7689-FB47-9F7C-79C1877F2AA4}" type="presParOf" srcId="{0EDC3C6E-DFD0-B940-8B1E-111EE7A95351}" destId="{CB0750E8-F452-574B-97C2-4A60E9B0A5F8}" srcOrd="0" destOrd="0" presId="urn:microsoft.com/office/officeart/2005/8/layout/process3"/>
    <dgm:cxn modelId="{0B2D091A-720E-0B48-8653-B9A1DD10339C}" type="presParOf" srcId="{0EDC3C6E-DFD0-B940-8B1E-111EE7A95351}" destId="{52A06CA7-AC55-0041-8B37-EA7951A2C37A}" srcOrd="1" destOrd="0" presId="urn:microsoft.com/office/officeart/2005/8/layout/process3"/>
    <dgm:cxn modelId="{B753A391-F9EF-2E47-BD50-08A01430A217}" type="presParOf" srcId="{0EDC3C6E-DFD0-B940-8B1E-111EE7A95351}" destId="{535077C2-9446-944D-BA15-42616E0C27BC}" srcOrd="2" destOrd="0" presId="urn:microsoft.com/office/officeart/2005/8/layout/process3"/>
    <dgm:cxn modelId="{541E87A1-F2EE-8D4C-948A-8C6B28E58E77}" type="presParOf" srcId="{39464A26-3CDE-CB4C-93F9-CBE6CDDCD73C}" destId="{1DEA794E-4809-244E-9203-B6810D0F012A}" srcOrd="3" destOrd="0" presId="urn:microsoft.com/office/officeart/2005/8/layout/process3"/>
    <dgm:cxn modelId="{A4D29D2E-A03A-4940-8152-C9F07B83EB5F}" type="presParOf" srcId="{1DEA794E-4809-244E-9203-B6810D0F012A}" destId="{B11EA9B2-A6BD-AB44-AEA4-D615473CFF98}" srcOrd="0" destOrd="0" presId="urn:microsoft.com/office/officeart/2005/8/layout/process3"/>
    <dgm:cxn modelId="{E2A4AC5F-2DFE-6A44-844F-1FE8D0E35258}" type="presParOf" srcId="{39464A26-3CDE-CB4C-93F9-CBE6CDDCD73C}" destId="{FD2CD2B9-9F72-A44E-AD93-ABF1A8D62A05}" srcOrd="4" destOrd="0" presId="urn:microsoft.com/office/officeart/2005/8/layout/process3"/>
    <dgm:cxn modelId="{518E2BF9-4857-4A4E-ADAF-7590D997398E}" type="presParOf" srcId="{FD2CD2B9-9F72-A44E-AD93-ABF1A8D62A05}" destId="{11254909-5B98-5C4E-8F1E-0CEA208BE5CE}" srcOrd="0" destOrd="0" presId="urn:microsoft.com/office/officeart/2005/8/layout/process3"/>
    <dgm:cxn modelId="{DA64278F-0704-5249-A5F6-37068B19CC42}" type="presParOf" srcId="{FD2CD2B9-9F72-A44E-AD93-ABF1A8D62A05}" destId="{47F96043-1777-664E-8397-13DCDDC4B3E8}" srcOrd="1" destOrd="0" presId="urn:microsoft.com/office/officeart/2005/8/layout/process3"/>
    <dgm:cxn modelId="{7B52B2B7-5043-FB4D-8B5C-456E5E69C525}" type="presParOf" srcId="{FD2CD2B9-9F72-A44E-AD93-ABF1A8D62A05}" destId="{348584BD-1A66-3D4D-AD36-15EF1FC323C3}" srcOrd="2" destOrd="0" presId="urn:microsoft.com/office/officeart/2005/8/layout/process3"/>
    <dgm:cxn modelId="{F03EA6E2-9364-B040-996C-7CF87B6F2110}" type="presParOf" srcId="{39464A26-3CDE-CB4C-93F9-CBE6CDDCD73C}" destId="{B9AD117D-B13B-8044-9800-A9F6098555A5}" srcOrd="5" destOrd="0" presId="urn:microsoft.com/office/officeart/2005/8/layout/process3"/>
    <dgm:cxn modelId="{407495DD-EB74-704F-BE2F-9FA8408D1B5F}" type="presParOf" srcId="{B9AD117D-B13B-8044-9800-A9F6098555A5}" destId="{EA3AB546-956A-8249-9594-EF4AE4C9D75D}" srcOrd="0" destOrd="0" presId="urn:microsoft.com/office/officeart/2005/8/layout/process3"/>
    <dgm:cxn modelId="{1302C5CC-8495-5F42-9711-6712F27EF4CD}" type="presParOf" srcId="{39464A26-3CDE-CB4C-93F9-CBE6CDDCD73C}" destId="{27F936CE-2B1A-234F-8E1D-ED42EAD18846}" srcOrd="6" destOrd="0" presId="urn:microsoft.com/office/officeart/2005/8/layout/process3"/>
    <dgm:cxn modelId="{FA23A234-DC9A-3748-BE10-1EAE2FF1AED2}" type="presParOf" srcId="{27F936CE-2B1A-234F-8E1D-ED42EAD18846}" destId="{C4DDE483-D9D1-334D-9111-02EDE374ACA0}" srcOrd="0" destOrd="0" presId="urn:microsoft.com/office/officeart/2005/8/layout/process3"/>
    <dgm:cxn modelId="{86F2944F-1E44-044B-B0FA-FA4514F81316}" type="presParOf" srcId="{27F936CE-2B1A-234F-8E1D-ED42EAD18846}" destId="{6999F16B-35B1-4E4C-A5DA-ABC8ECD13715}" srcOrd="1" destOrd="0" presId="urn:microsoft.com/office/officeart/2005/8/layout/process3"/>
    <dgm:cxn modelId="{75A803C0-B4ED-5F4E-AE4E-7766AFAB58D4}" type="presParOf" srcId="{27F936CE-2B1A-234F-8E1D-ED42EAD18846}" destId="{A25CE4BE-8302-C948-9567-EC52C04B8F3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01A1D-F39F-483C-AB54-2DF0FE980652}">
      <dsp:nvSpPr>
        <dsp:cNvPr id="0" name=""/>
        <dsp:cNvSpPr/>
      </dsp:nvSpPr>
      <dsp:spPr>
        <a:xfrm>
          <a:off x="2362684" y="1300885"/>
          <a:ext cx="1653482" cy="143032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j-lt"/>
          </a:endParaRPr>
        </a:p>
      </dsp:txBody>
      <dsp:txXfrm>
        <a:off x="2636689" y="1537911"/>
        <a:ext cx="1105472" cy="956277"/>
      </dsp:txXfrm>
    </dsp:sp>
    <dsp:sp modelId="{5D439171-09B4-48BE-8693-D14D16FEADAF}">
      <dsp:nvSpPr>
        <dsp:cNvPr id="0" name=""/>
        <dsp:cNvSpPr/>
      </dsp:nvSpPr>
      <dsp:spPr>
        <a:xfrm flipH="1">
          <a:off x="3687147" y="862474"/>
          <a:ext cx="45722" cy="457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E6B8D-CFFC-43E1-8C7E-E8B177A2A0DF}">
      <dsp:nvSpPr>
        <dsp:cNvPr id="0" name=""/>
        <dsp:cNvSpPr/>
      </dsp:nvSpPr>
      <dsp:spPr>
        <a:xfrm>
          <a:off x="2480481" y="0"/>
          <a:ext cx="1355017" cy="11722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effectLst/>
              <a:latin typeface="+mj-lt"/>
              <a:ea typeface="Calibri" panose="020F0502020204030204" pitchFamily="34" charset="0"/>
              <a:cs typeface="Times New Roman" panose="02020603050405020304" pitchFamily="18" charset="0"/>
            </a:rPr>
            <a:t>On-boarding</a:t>
          </a:r>
          <a:endParaRPr lang="en-GB" sz="1200" kern="1200">
            <a:latin typeface="+mj-lt"/>
          </a:endParaRPr>
        </a:p>
      </dsp:txBody>
      <dsp:txXfrm>
        <a:off x="2705036" y="194266"/>
        <a:ext cx="905907" cy="783716"/>
      </dsp:txXfrm>
    </dsp:sp>
    <dsp:sp modelId="{368842FD-388C-4D91-8F0E-6EE08ABF98A0}">
      <dsp:nvSpPr>
        <dsp:cNvPr id="0" name=""/>
        <dsp:cNvSpPr/>
      </dsp:nvSpPr>
      <dsp:spPr>
        <a:xfrm flipH="1" flipV="1">
          <a:off x="4349881" y="1849203"/>
          <a:ext cx="176425" cy="8206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C7A27-8797-44DF-92B9-EF7E6774E683}">
      <dsp:nvSpPr>
        <dsp:cNvPr id="0" name=""/>
        <dsp:cNvSpPr/>
      </dsp:nvSpPr>
      <dsp:spPr>
        <a:xfrm>
          <a:off x="3757701" y="721011"/>
          <a:ext cx="1355017" cy="11722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effectLst/>
              <a:latin typeface="+mj-lt"/>
              <a:ea typeface="Calibri" panose="020F0502020204030204" pitchFamily="34" charset="0"/>
              <a:cs typeface="Times New Roman" panose="02020603050405020304" pitchFamily="18" charset="0"/>
            </a:rPr>
            <a:t>Agency Agreement </a:t>
          </a:r>
          <a:endParaRPr lang="en-GB" sz="1200" kern="1200">
            <a:latin typeface="+mj-lt"/>
          </a:endParaRPr>
        </a:p>
      </dsp:txBody>
      <dsp:txXfrm>
        <a:off x="3982256" y="915277"/>
        <a:ext cx="905907" cy="783716"/>
      </dsp:txXfrm>
    </dsp:sp>
    <dsp:sp modelId="{AA62BE3D-9395-4A3B-A4BD-CDB27437A9A2}">
      <dsp:nvSpPr>
        <dsp:cNvPr id="0" name=""/>
        <dsp:cNvSpPr/>
      </dsp:nvSpPr>
      <dsp:spPr>
        <a:xfrm flipH="1">
          <a:off x="3898431" y="3000944"/>
          <a:ext cx="67775" cy="472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81852-7A59-4FAF-8C68-88C51B0634F4}">
      <dsp:nvSpPr>
        <dsp:cNvPr id="0" name=""/>
        <dsp:cNvSpPr/>
      </dsp:nvSpPr>
      <dsp:spPr>
        <a:xfrm>
          <a:off x="3757701" y="2138436"/>
          <a:ext cx="1355017" cy="11722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200" kern="1200">
              <a:effectLst/>
              <a:latin typeface="+mj-lt"/>
              <a:ea typeface="Calibri" panose="020F0502020204030204" pitchFamily="34" charset="0"/>
              <a:cs typeface="Times New Roman" panose="02020603050405020304" pitchFamily="18" charset="0"/>
            </a:rPr>
            <a:t>Transfer process </a:t>
          </a:r>
        </a:p>
        <a:p>
          <a:pPr algn="ctr">
            <a:spcBef>
              <a:spcPct val="0"/>
            </a:spcBef>
            <a:buNone/>
          </a:pPr>
          <a:endParaRPr lang="en-GB" sz="1200" kern="1200">
            <a:latin typeface="+mj-lt"/>
          </a:endParaRPr>
        </a:p>
      </dsp:txBody>
      <dsp:txXfrm>
        <a:off x="3982256" y="2332702"/>
        <a:ext cx="905907" cy="783716"/>
      </dsp:txXfrm>
    </dsp:sp>
    <dsp:sp modelId="{98C2CAB3-85EE-48A6-B61A-27C80DA98CF0}">
      <dsp:nvSpPr>
        <dsp:cNvPr id="0" name=""/>
        <dsp:cNvSpPr/>
      </dsp:nvSpPr>
      <dsp:spPr>
        <a:xfrm flipH="1">
          <a:off x="2654826" y="3061330"/>
          <a:ext cx="45722" cy="1619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1AA66-EB8E-4697-A12D-9816A668A642}">
      <dsp:nvSpPr>
        <dsp:cNvPr id="0" name=""/>
        <dsp:cNvSpPr/>
      </dsp:nvSpPr>
      <dsp:spPr>
        <a:xfrm>
          <a:off x="2514993" y="2860255"/>
          <a:ext cx="1355017" cy="11722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200" kern="1200">
              <a:effectLst/>
              <a:latin typeface="+mj-lt"/>
              <a:ea typeface="Calibri" panose="020F0502020204030204" pitchFamily="34" charset="0"/>
              <a:cs typeface="Times New Roman" panose="02020603050405020304" pitchFamily="18" charset="0"/>
            </a:rPr>
            <a:t>Reclaim process </a:t>
          </a:r>
        </a:p>
        <a:p>
          <a:pPr>
            <a:spcBef>
              <a:spcPct val="0"/>
            </a:spcBef>
            <a:buNone/>
          </a:pPr>
          <a:endParaRPr lang="en-GB" sz="1200" kern="1200">
            <a:latin typeface="+mj-lt"/>
          </a:endParaRPr>
        </a:p>
      </dsp:txBody>
      <dsp:txXfrm>
        <a:off x="2739548" y="3054521"/>
        <a:ext cx="905907" cy="783716"/>
      </dsp:txXfrm>
    </dsp:sp>
    <dsp:sp modelId="{1777A678-4380-4955-B6D8-53E8EB4A4419}">
      <dsp:nvSpPr>
        <dsp:cNvPr id="0" name=""/>
        <dsp:cNvSpPr/>
      </dsp:nvSpPr>
      <dsp:spPr>
        <a:xfrm flipV="1">
          <a:off x="2893123" y="2839591"/>
          <a:ext cx="592985" cy="457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979C65-CBA9-4D28-A54E-EF4E134AF310}">
      <dsp:nvSpPr>
        <dsp:cNvPr id="0" name=""/>
        <dsp:cNvSpPr/>
      </dsp:nvSpPr>
      <dsp:spPr>
        <a:xfrm>
          <a:off x="1266516" y="2139243"/>
          <a:ext cx="1355017" cy="11722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200" kern="1200">
              <a:effectLst/>
              <a:latin typeface="+mj-lt"/>
              <a:ea typeface="Calibri" panose="020F0502020204030204" pitchFamily="34" charset="0"/>
              <a:cs typeface="Times New Roman" panose="02020603050405020304" pitchFamily="18" charset="0"/>
            </a:rPr>
            <a:t>Exceptions/error process </a:t>
          </a:r>
        </a:p>
        <a:p>
          <a:pPr>
            <a:spcBef>
              <a:spcPct val="0"/>
            </a:spcBef>
            <a:buNone/>
          </a:pPr>
          <a:endParaRPr lang="en-GB" sz="1200" kern="1200">
            <a:latin typeface="+mj-lt"/>
          </a:endParaRPr>
        </a:p>
      </dsp:txBody>
      <dsp:txXfrm>
        <a:off x="1491071" y="2333509"/>
        <a:ext cx="905907" cy="783716"/>
      </dsp:txXfrm>
    </dsp:sp>
    <dsp:sp modelId="{711D2D6F-D4B4-49FE-84BC-61DDF1657E70}">
      <dsp:nvSpPr>
        <dsp:cNvPr id="0" name=""/>
        <dsp:cNvSpPr/>
      </dsp:nvSpPr>
      <dsp:spPr>
        <a:xfrm>
          <a:off x="1266516" y="719398"/>
          <a:ext cx="1355017" cy="11722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mj-lt"/>
            </a:rPr>
            <a:t>Audit &amp; verification</a:t>
          </a:r>
        </a:p>
      </dsp:txBody>
      <dsp:txXfrm>
        <a:off x="1491071" y="913664"/>
        <a:ext cx="905907" cy="783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B1A2-F763-A64C-9E93-695826A8FE1D}">
      <dsp:nvSpPr>
        <dsp:cNvPr id="0" name=""/>
        <dsp:cNvSpPr/>
      </dsp:nvSpPr>
      <dsp:spPr>
        <a:xfrm>
          <a:off x="3480" y="121534"/>
          <a:ext cx="339373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Reunification first</a:t>
          </a:r>
        </a:p>
      </dsp:txBody>
      <dsp:txXfrm>
        <a:off x="3480" y="121534"/>
        <a:ext cx="3393731" cy="547200"/>
      </dsp:txXfrm>
    </dsp:sp>
    <dsp:sp modelId="{6221ACF7-89D5-534A-BD53-0629797C353E}">
      <dsp:nvSpPr>
        <dsp:cNvPr id="0" name=""/>
        <dsp:cNvSpPr/>
      </dsp:nvSpPr>
      <dsp:spPr>
        <a:xfrm>
          <a:off x="3480" y="668734"/>
          <a:ext cx="3393731" cy="38790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Consumer protection is a priority</a:t>
          </a:r>
        </a:p>
        <a:p>
          <a:pPr marL="171450" lvl="1" indent="-171450" algn="l" defTabSz="844550">
            <a:lnSpc>
              <a:spcPct val="90000"/>
            </a:lnSpc>
            <a:spcBef>
              <a:spcPct val="0"/>
            </a:spcBef>
            <a:spcAft>
              <a:spcPct val="15000"/>
            </a:spcAft>
            <a:buChar char="•"/>
          </a:pPr>
          <a:r>
            <a:rPr lang="en-GB" sz="1900" kern="1200" dirty="0"/>
            <a:t>Assets are only classed as ‘dormant’ and made available to the Scheme after attempts to reunite them with their owners</a:t>
          </a:r>
        </a:p>
        <a:p>
          <a:pPr marL="171450" lvl="1" indent="-171450" algn="l" defTabSz="844550">
            <a:lnSpc>
              <a:spcPct val="90000"/>
            </a:lnSpc>
            <a:spcBef>
              <a:spcPct val="0"/>
            </a:spcBef>
            <a:spcAft>
              <a:spcPct val="15000"/>
            </a:spcAft>
            <a:buChar char="•"/>
          </a:pPr>
          <a:r>
            <a:rPr lang="en-GB" sz="1900" kern="1200" dirty="0"/>
            <a:t>Customers can reclaim their assets in perpetuity through the original provider, which is reimbursed by RFL</a:t>
          </a:r>
        </a:p>
      </dsp:txBody>
      <dsp:txXfrm>
        <a:off x="3480" y="668734"/>
        <a:ext cx="3393731" cy="3879028"/>
      </dsp:txXfrm>
    </dsp:sp>
    <dsp:sp modelId="{CF5954CE-CA17-C54F-ABAB-3700B3DDF9FF}">
      <dsp:nvSpPr>
        <dsp:cNvPr id="0" name=""/>
        <dsp:cNvSpPr/>
      </dsp:nvSpPr>
      <dsp:spPr>
        <a:xfrm>
          <a:off x="3872334" y="121534"/>
          <a:ext cx="339373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Voluntary participation</a:t>
          </a:r>
        </a:p>
      </dsp:txBody>
      <dsp:txXfrm>
        <a:off x="3872334" y="121534"/>
        <a:ext cx="3393731" cy="547200"/>
      </dsp:txXfrm>
    </dsp:sp>
    <dsp:sp modelId="{34B2AAE3-48AC-5840-A537-7628DD69FA32}">
      <dsp:nvSpPr>
        <dsp:cNvPr id="0" name=""/>
        <dsp:cNvSpPr/>
      </dsp:nvSpPr>
      <dsp:spPr>
        <a:xfrm>
          <a:off x="3872334" y="668734"/>
          <a:ext cx="3393731" cy="38790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The Scheme is voluntary to companies in eligible sectors</a:t>
          </a:r>
        </a:p>
        <a:p>
          <a:pPr marL="171450" lvl="1" indent="-171450" algn="l" defTabSz="844550">
            <a:lnSpc>
              <a:spcPct val="90000"/>
            </a:lnSpc>
            <a:spcBef>
              <a:spcPct val="0"/>
            </a:spcBef>
            <a:spcAft>
              <a:spcPct val="15000"/>
            </a:spcAft>
            <a:buChar char="•"/>
          </a:pPr>
          <a:r>
            <a:rPr lang="en-GB" sz="1900" kern="1200" dirty="0"/>
            <a:t>Potential participants can choose whether to contribute to the Scheme and to what extent</a:t>
          </a:r>
        </a:p>
      </dsp:txBody>
      <dsp:txXfrm>
        <a:off x="3872334" y="668734"/>
        <a:ext cx="3393731" cy="3879028"/>
      </dsp:txXfrm>
    </dsp:sp>
    <dsp:sp modelId="{5E6F75F7-AA2D-3B40-8B35-4F7364408E52}">
      <dsp:nvSpPr>
        <dsp:cNvPr id="0" name=""/>
        <dsp:cNvSpPr/>
      </dsp:nvSpPr>
      <dsp:spPr>
        <a:xfrm>
          <a:off x="7741188" y="121534"/>
          <a:ext cx="339373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Restitution in perpetuity</a:t>
          </a:r>
        </a:p>
      </dsp:txBody>
      <dsp:txXfrm>
        <a:off x="7741188" y="121534"/>
        <a:ext cx="3393731" cy="547200"/>
      </dsp:txXfrm>
    </dsp:sp>
    <dsp:sp modelId="{269149AB-3542-7342-AEC7-EBBA6A863200}">
      <dsp:nvSpPr>
        <dsp:cNvPr id="0" name=""/>
        <dsp:cNvSpPr/>
      </dsp:nvSpPr>
      <dsp:spPr>
        <a:xfrm>
          <a:off x="7741188" y="668734"/>
          <a:ext cx="3393731" cy="38790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Owners can reclaim the amount that would have been due to them had a transfer into the Scheme not occurred at any time</a:t>
          </a:r>
        </a:p>
        <a:p>
          <a:pPr marL="171450" lvl="1" indent="-171450" algn="l" defTabSz="844550">
            <a:lnSpc>
              <a:spcPct val="90000"/>
            </a:lnSpc>
            <a:spcBef>
              <a:spcPct val="0"/>
            </a:spcBef>
            <a:spcAft>
              <a:spcPct val="15000"/>
            </a:spcAft>
            <a:buChar char="•"/>
          </a:pPr>
          <a:r>
            <a:rPr lang="en-GB" sz="1900" kern="1200" dirty="0"/>
            <a:t>RFL ensures that sufficient funds are available so this guarantee can always be fulfilled</a:t>
          </a:r>
        </a:p>
        <a:p>
          <a:pPr marL="171450" lvl="1" indent="-171450" algn="l" defTabSz="844550">
            <a:lnSpc>
              <a:spcPct val="90000"/>
            </a:lnSpc>
            <a:spcBef>
              <a:spcPct val="0"/>
            </a:spcBef>
            <a:spcAft>
              <a:spcPct val="15000"/>
            </a:spcAft>
            <a:buChar char="•"/>
          </a:pPr>
          <a:r>
            <a:rPr lang="en-GB" sz="1900" kern="1200" dirty="0"/>
            <a:t>Customers reclaim the value of assets through their provider, which is reimbursed by RFL</a:t>
          </a:r>
        </a:p>
      </dsp:txBody>
      <dsp:txXfrm>
        <a:off x="7741188" y="668734"/>
        <a:ext cx="3393731" cy="3879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C3B6C-E152-2144-AFA0-697374BA9E7F}">
      <dsp:nvSpPr>
        <dsp:cNvPr id="0" name=""/>
        <dsp:cNvSpPr/>
      </dsp:nvSpPr>
      <dsp:spPr>
        <a:xfrm rot="5400000">
          <a:off x="595679" y="1553402"/>
          <a:ext cx="1502082" cy="249943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7D0BB-1DC9-D844-9F81-AEDB334B3DE2}">
      <dsp:nvSpPr>
        <dsp:cNvPr id="0" name=""/>
        <dsp:cNvSpPr/>
      </dsp:nvSpPr>
      <dsp:spPr>
        <a:xfrm>
          <a:off x="344944" y="2300194"/>
          <a:ext cx="2256501" cy="197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There is an estimated £1.4bn in dormant investment &amp; wealth management assets…</a:t>
          </a:r>
        </a:p>
      </dsp:txBody>
      <dsp:txXfrm>
        <a:off x="344944" y="2300194"/>
        <a:ext cx="2256501" cy="1977955"/>
      </dsp:txXfrm>
    </dsp:sp>
    <dsp:sp modelId="{D0B98DB4-6E2B-2143-B27B-324A8A69D1AD}">
      <dsp:nvSpPr>
        <dsp:cNvPr id="0" name=""/>
        <dsp:cNvSpPr/>
      </dsp:nvSpPr>
      <dsp:spPr>
        <a:xfrm>
          <a:off x="2175690" y="1369391"/>
          <a:ext cx="425755" cy="4257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1FC91-E76E-9944-8366-FB42178E41A1}">
      <dsp:nvSpPr>
        <dsp:cNvPr id="0" name=""/>
        <dsp:cNvSpPr/>
      </dsp:nvSpPr>
      <dsp:spPr>
        <a:xfrm rot="5400000">
          <a:off x="3358077" y="869844"/>
          <a:ext cx="1502082" cy="249943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1D51B-62D8-9942-A75D-4C708009C34F}">
      <dsp:nvSpPr>
        <dsp:cNvPr id="0" name=""/>
        <dsp:cNvSpPr/>
      </dsp:nvSpPr>
      <dsp:spPr>
        <a:xfrm>
          <a:off x="3107342" y="1616636"/>
          <a:ext cx="2256501" cy="197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..of which £0.78bn could be reunited with owners through tracing, verification and </a:t>
          </a:r>
        </a:p>
      </dsp:txBody>
      <dsp:txXfrm>
        <a:off x="3107342" y="1616636"/>
        <a:ext cx="2256501" cy="1977955"/>
      </dsp:txXfrm>
    </dsp:sp>
    <dsp:sp modelId="{5C94828E-81BE-6648-8040-32FB198EB79F}">
      <dsp:nvSpPr>
        <dsp:cNvPr id="0" name=""/>
        <dsp:cNvSpPr/>
      </dsp:nvSpPr>
      <dsp:spPr>
        <a:xfrm>
          <a:off x="4938089" y="685833"/>
          <a:ext cx="425755" cy="4257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E2292-5CB5-F140-B920-E4DE6F04F015}">
      <dsp:nvSpPr>
        <dsp:cNvPr id="0" name=""/>
        <dsp:cNvSpPr/>
      </dsp:nvSpPr>
      <dsp:spPr>
        <a:xfrm rot="5400000">
          <a:off x="6120476" y="186286"/>
          <a:ext cx="1502082" cy="249943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097F3-B0FB-AF41-B331-B0CB827D9383}">
      <dsp:nvSpPr>
        <dsp:cNvPr id="0" name=""/>
        <dsp:cNvSpPr/>
      </dsp:nvSpPr>
      <dsp:spPr>
        <a:xfrm>
          <a:off x="5869741" y="933077"/>
          <a:ext cx="2256501" cy="197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Over £0.5bn could be transferred to RFL…</a:t>
          </a:r>
        </a:p>
      </dsp:txBody>
      <dsp:txXfrm>
        <a:off x="5869741" y="933077"/>
        <a:ext cx="2256501" cy="1977955"/>
      </dsp:txXfrm>
    </dsp:sp>
    <dsp:sp modelId="{D55DF5AB-47F2-8F4D-A06E-12FF0A43E4EF}">
      <dsp:nvSpPr>
        <dsp:cNvPr id="0" name=""/>
        <dsp:cNvSpPr/>
      </dsp:nvSpPr>
      <dsp:spPr>
        <a:xfrm>
          <a:off x="7700487" y="2275"/>
          <a:ext cx="425755" cy="4257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AE1F0-3690-BE4A-8C3B-AC966330A2AC}">
      <dsp:nvSpPr>
        <dsp:cNvPr id="0" name=""/>
        <dsp:cNvSpPr/>
      </dsp:nvSpPr>
      <dsp:spPr>
        <a:xfrm rot="5400000">
          <a:off x="8882875" y="-497272"/>
          <a:ext cx="1502082" cy="249943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92D78-EF6C-E043-A78D-39D344B797D0}">
      <dsp:nvSpPr>
        <dsp:cNvPr id="0" name=""/>
        <dsp:cNvSpPr/>
      </dsp:nvSpPr>
      <dsp:spPr>
        <a:xfrm>
          <a:off x="8632140" y="249519"/>
          <a:ext cx="2256501" cy="197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…providing over £0.25bn for social and community causes</a:t>
          </a:r>
        </a:p>
      </dsp:txBody>
      <dsp:txXfrm>
        <a:off x="8632140" y="249519"/>
        <a:ext cx="2256501" cy="1977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BEB4-47A3-7C41-9041-63944C7BC56A}">
      <dsp:nvSpPr>
        <dsp:cNvPr id="0" name=""/>
        <dsp:cNvSpPr/>
      </dsp:nvSpPr>
      <dsp:spPr>
        <a:xfrm>
          <a:off x="2620295" y="0"/>
          <a:ext cx="8307532" cy="15473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Harnessing the value of assets that cannot be reunited with their owners for social and community causes</a:t>
          </a:r>
        </a:p>
        <a:p>
          <a:pPr marL="114300" lvl="1" indent="-114300" algn="l" defTabSz="622300">
            <a:lnSpc>
              <a:spcPct val="90000"/>
            </a:lnSpc>
            <a:spcBef>
              <a:spcPct val="0"/>
            </a:spcBef>
            <a:spcAft>
              <a:spcPct val="15000"/>
            </a:spcAft>
            <a:buChar char="•"/>
          </a:pPr>
          <a:r>
            <a:rPr lang="en-GB" sz="1400" kern="1200" dirty="0"/>
            <a:t>Demonstrating how the company is doing right both by clients, and wider society</a:t>
          </a:r>
        </a:p>
        <a:p>
          <a:pPr marL="114300" lvl="1" indent="-114300" algn="l" defTabSz="622300">
            <a:lnSpc>
              <a:spcPct val="90000"/>
            </a:lnSpc>
            <a:spcBef>
              <a:spcPct val="0"/>
            </a:spcBef>
            <a:spcAft>
              <a:spcPct val="15000"/>
            </a:spcAft>
            <a:buChar char="•"/>
          </a:pPr>
          <a:r>
            <a:rPr lang="en-GB" sz="1400" kern="1200" dirty="0"/>
            <a:t>Eliminate reclaim risks, with quarterly reimbursement from RFL</a:t>
          </a:r>
        </a:p>
        <a:p>
          <a:pPr marL="114300" lvl="1" indent="-114300" algn="l" defTabSz="622300">
            <a:lnSpc>
              <a:spcPct val="90000"/>
            </a:lnSpc>
            <a:spcBef>
              <a:spcPct val="0"/>
            </a:spcBef>
            <a:spcAft>
              <a:spcPct val="15000"/>
            </a:spcAft>
            <a:buChar char="•"/>
          </a:pPr>
          <a:r>
            <a:rPr lang="en-GB" sz="1400" kern="1200" dirty="0"/>
            <a:t>Dormant assets are removed from the balance sheet</a:t>
          </a:r>
        </a:p>
      </dsp:txBody>
      <dsp:txXfrm>
        <a:off x="2620295" y="193417"/>
        <a:ext cx="7727282" cy="1160500"/>
      </dsp:txXfrm>
    </dsp:sp>
    <dsp:sp modelId="{62831DF3-47D7-4140-94B9-A03C20107A2E}">
      <dsp:nvSpPr>
        <dsp:cNvPr id="0" name=""/>
        <dsp:cNvSpPr/>
      </dsp:nvSpPr>
      <dsp:spPr>
        <a:xfrm>
          <a:off x="509666" y="198221"/>
          <a:ext cx="2110629" cy="11508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Value to investment &amp; wealth managers</a:t>
          </a:r>
        </a:p>
      </dsp:txBody>
      <dsp:txXfrm>
        <a:off x="565848" y="254403"/>
        <a:ext cx="1998265" cy="1038527"/>
      </dsp:txXfrm>
    </dsp:sp>
    <dsp:sp modelId="{D12C2152-FFF2-7448-BB29-CB16AD98E4AB}">
      <dsp:nvSpPr>
        <dsp:cNvPr id="0" name=""/>
        <dsp:cNvSpPr/>
      </dsp:nvSpPr>
      <dsp:spPr>
        <a:xfrm>
          <a:off x="2605289" y="1702067"/>
          <a:ext cx="8307532" cy="15473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Owners can be reunited with their assets at any time</a:t>
          </a:r>
        </a:p>
        <a:p>
          <a:pPr marL="114300" lvl="1" indent="-114300" algn="l" defTabSz="622300">
            <a:lnSpc>
              <a:spcPct val="90000"/>
            </a:lnSpc>
            <a:spcBef>
              <a:spcPct val="0"/>
            </a:spcBef>
            <a:spcAft>
              <a:spcPct val="15000"/>
            </a:spcAft>
            <a:buChar char="•"/>
          </a:pPr>
          <a:r>
            <a:rPr lang="en-GB" sz="1400" kern="1200" dirty="0"/>
            <a:t>Funds are held securely, backed by the UK government by an FCA-regulated entity</a:t>
          </a:r>
        </a:p>
      </dsp:txBody>
      <dsp:txXfrm>
        <a:off x="2605289" y="1895484"/>
        <a:ext cx="7727282" cy="1160500"/>
      </dsp:txXfrm>
    </dsp:sp>
    <dsp:sp modelId="{71CF2E69-B1A3-8F48-BDEA-991C839411BC}">
      <dsp:nvSpPr>
        <dsp:cNvPr id="0" name=""/>
        <dsp:cNvSpPr/>
      </dsp:nvSpPr>
      <dsp:spPr>
        <a:xfrm>
          <a:off x="524672" y="1923460"/>
          <a:ext cx="2080617" cy="11045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t>Value to asset owners</a:t>
          </a:r>
        </a:p>
      </dsp:txBody>
      <dsp:txXfrm>
        <a:off x="578592" y="1977380"/>
        <a:ext cx="1972777" cy="996708"/>
      </dsp:txXfrm>
    </dsp:sp>
    <dsp:sp modelId="{33F738AF-C695-A949-842D-5EB88D064B86}">
      <dsp:nvSpPr>
        <dsp:cNvPr id="0" name=""/>
        <dsp:cNvSpPr/>
      </dsp:nvSpPr>
      <dsp:spPr>
        <a:xfrm>
          <a:off x="2590306" y="3404134"/>
          <a:ext cx="8367510" cy="15473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Unlocks cash to benefit a wide range of social causes</a:t>
          </a:r>
        </a:p>
        <a:p>
          <a:pPr marL="114300" lvl="1" indent="-114300" algn="l" defTabSz="622300">
            <a:lnSpc>
              <a:spcPct val="90000"/>
            </a:lnSpc>
            <a:spcBef>
              <a:spcPct val="0"/>
            </a:spcBef>
            <a:spcAft>
              <a:spcPct val="15000"/>
            </a:spcAft>
            <a:buChar char="•"/>
          </a:pPr>
          <a:r>
            <a:rPr lang="en-GB" sz="1400" kern="1200" dirty="0"/>
            <a:t>Additional to local/ central government spend </a:t>
          </a:r>
        </a:p>
        <a:p>
          <a:pPr marL="114300" lvl="1" indent="-114300" algn="l" defTabSz="622300">
            <a:lnSpc>
              <a:spcPct val="90000"/>
            </a:lnSpc>
            <a:spcBef>
              <a:spcPct val="0"/>
            </a:spcBef>
            <a:spcAft>
              <a:spcPct val="15000"/>
            </a:spcAft>
            <a:buChar char="•"/>
          </a:pPr>
          <a:r>
            <a:rPr lang="en-GB" sz="1400" kern="1200" dirty="0"/>
            <a:t>Transparency and accountability in the use of funds</a:t>
          </a:r>
        </a:p>
        <a:p>
          <a:pPr marL="114300" lvl="1" indent="-114300" algn="l" defTabSz="622300">
            <a:lnSpc>
              <a:spcPct val="90000"/>
            </a:lnSpc>
            <a:spcBef>
              <a:spcPct val="0"/>
            </a:spcBef>
            <a:spcAft>
              <a:spcPct val="15000"/>
            </a:spcAft>
            <a:buChar char="•"/>
          </a:pPr>
          <a:r>
            <a:rPr lang="en-GB" sz="1400" kern="1200" dirty="0"/>
            <a:t>Ability to contribute to government spend consultation July – September 2022</a:t>
          </a:r>
        </a:p>
      </dsp:txBody>
      <dsp:txXfrm>
        <a:off x="2590306" y="3597551"/>
        <a:ext cx="7787260" cy="1160500"/>
      </dsp:txXfrm>
    </dsp:sp>
    <dsp:sp modelId="{84551C50-FBAC-0D48-83DF-37B4CB03C268}">
      <dsp:nvSpPr>
        <dsp:cNvPr id="0" name=""/>
        <dsp:cNvSpPr/>
      </dsp:nvSpPr>
      <dsp:spPr>
        <a:xfrm>
          <a:off x="479677" y="3648691"/>
          <a:ext cx="2110629" cy="1058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t>Value to communities</a:t>
          </a:r>
        </a:p>
      </dsp:txBody>
      <dsp:txXfrm>
        <a:off x="531335" y="3700349"/>
        <a:ext cx="2007313" cy="954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986D4-0DEB-B048-B405-392A46203D90}">
      <dsp:nvSpPr>
        <dsp:cNvPr id="0" name=""/>
        <dsp:cNvSpPr/>
      </dsp:nvSpPr>
      <dsp:spPr>
        <a:xfrm>
          <a:off x="1485" y="830994"/>
          <a:ext cx="1867050" cy="830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RFL Contact</a:t>
          </a:r>
        </a:p>
      </dsp:txBody>
      <dsp:txXfrm>
        <a:off x="1485" y="830994"/>
        <a:ext cx="1867050" cy="553533"/>
      </dsp:txXfrm>
    </dsp:sp>
    <dsp:sp modelId="{EF09E0AF-33E6-3E46-AE99-548013154BE8}">
      <dsp:nvSpPr>
        <dsp:cNvPr id="0" name=""/>
        <dsp:cNvSpPr/>
      </dsp:nvSpPr>
      <dsp:spPr>
        <a:xfrm>
          <a:off x="383893" y="1384527"/>
          <a:ext cx="1867050" cy="2564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Wingdings" pitchFamily="2" charset="2"/>
            <a:buNone/>
          </a:pPr>
          <a:r>
            <a:rPr lang="en-GB" sz="1400" kern="1200" dirty="0"/>
            <a:t>RFL will send:</a:t>
          </a:r>
        </a:p>
        <a:p>
          <a:pPr marL="114300" lvl="1" indent="-114300" algn="l" defTabSz="622300">
            <a:lnSpc>
              <a:spcPct val="90000"/>
            </a:lnSpc>
            <a:spcBef>
              <a:spcPct val="0"/>
            </a:spcBef>
            <a:spcAft>
              <a:spcPct val="15000"/>
            </a:spcAft>
            <a:buFont typeface="Wingdings" pitchFamily="2" charset="2"/>
            <a:buNone/>
          </a:pPr>
          <a:r>
            <a:rPr lang="en-GB" sz="1400" kern="1200" dirty="0"/>
            <a:t>Copy of Dormant Assets Act 2022</a:t>
          </a:r>
        </a:p>
        <a:p>
          <a:pPr marL="114300" lvl="1" indent="-114300" algn="l" defTabSz="622300">
            <a:lnSpc>
              <a:spcPct val="90000"/>
            </a:lnSpc>
            <a:spcBef>
              <a:spcPct val="0"/>
            </a:spcBef>
            <a:spcAft>
              <a:spcPct val="15000"/>
            </a:spcAft>
            <a:buFont typeface="Wingdings" pitchFamily="2" charset="2"/>
            <a:buNone/>
          </a:pPr>
          <a:r>
            <a:rPr lang="en-GB" sz="1400" kern="1200" dirty="0"/>
            <a:t>Transfer and Agency Agreement (TAA)</a:t>
          </a:r>
        </a:p>
        <a:p>
          <a:pPr marL="114300" lvl="1" indent="-114300" algn="l" defTabSz="622300">
            <a:lnSpc>
              <a:spcPct val="90000"/>
            </a:lnSpc>
            <a:spcBef>
              <a:spcPct val="0"/>
            </a:spcBef>
            <a:spcAft>
              <a:spcPct val="15000"/>
            </a:spcAft>
            <a:buFont typeface="Wingdings" pitchFamily="2" charset="2"/>
            <a:buNone/>
          </a:pPr>
          <a:r>
            <a:rPr lang="en-GB" sz="1400" kern="1200" dirty="0"/>
            <a:t>Scheme Handbook</a:t>
          </a:r>
        </a:p>
      </dsp:txBody>
      <dsp:txXfrm>
        <a:off x="438577" y="1439211"/>
        <a:ext cx="1757682" cy="2454731"/>
      </dsp:txXfrm>
    </dsp:sp>
    <dsp:sp modelId="{F5F828D0-6700-7748-A257-04C8D37509FA}">
      <dsp:nvSpPr>
        <dsp:cNvPr id="0" name=""/>
        <dsp:cNvSpPr/>
      </dsp:nvSpPr>
      <dsp:spPr>
        <a:xfrm>
          <a:off x="2151573" y="875340"/>
          <a:ext cx="600040" cy="464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151573" y="968308"/>
        <a:ext cx="460588" cy="278905"/>
      </dsp:txXfrm>
    </dsp:sp>
    <dsp:sp modelId="{52A06CA7-AC55-0041-8B37-EA7951A2C37A}">
      <dsp:nvSpPr>
        <dsp:cNvPr id="0" name=""/>
        <dsp:cNvSpPr/>
      </dsp:nvSpPr>
      <dsp:spPr>
        <a:xfrm>
          <a:off x="3000687" y="830994"/>
          <a:ext cx="1867050" cy="830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Documentation</a:t>
          </a:r>
        </a:p>
      </dsp:txBody>
      <dsp:txXfrm>
        <a:off x="3000687" y="830994"/>
        <a:ext cx="1867050" cy="553533"/>
      </dsp:txXfrm>
    </dsp:sp>
    <dsp:sp modelId="{535077C2-9446-944D-BA15-42616E0C27BC}">
      <dsp:nvSpPr>
        <dsp:cNvPr id="0" name=""/>
        <dsp:cNvSpPr/>
      </dsp:nvSpPr>
      <dsp:spPr>
        <a:xfrm>
          <a:off x="3383095" y="1384527"/>
          <a:ext cx="1867050" cy="2564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Participant completes Information Form</a:t>
          </a:r>
        </a:p>
        <a:p>
          <a:pPr marL="114300" lvl="1" indent="-114300" algn="l" defTabSz="622300">
            <a:lnSpc>
              <a:spcPct val="90000"/>
            </a:lnSpc>
            <a:spcBef>
              <a:spcPct val="0"/>
            </a:spcBef>
            <a:spcAft>
              <a:spcPct val="15000"/>
            </a:spcAft>
            <a:buChar char="•"/>
          </a:pPr>
          <a:r>
            <a:rPr lang="en-GB" sz="1400" kern="1200" dirty="0"/>
            <a:t>RFL conducts due diligence</a:t>
          </a:r>
        </a:p>
        <a:p>
          <a:pPr marL="114300" lvl="1" indent="-114300" algn="l" defTabSz="622300">
            <a:lnSpc>
              <a:spcPct val="90000"/>
            </a:lnSpc>
            <a:spcBef>
              <a:spcPct val="0"/>
            </a:spcBef>
            <a:spcAft>
              <a:spcPct val="15000"/>
            </a:spcAft>
            <a:buChar char="•"/>
          </a:pPr>
          <a:r>
            <a:rPr lang="en-GB" sz="1400" kern="1200" dirty="0"/>
            <a:t>RFL sends completed TAA for signature</a:t>
          </a:r>
        </a:p>
      </dsp:txBody>
      <dsp:txXfrm>
        <a:off x="3437779" y="1439211"/>
        <a:ext cx="1757682" cy="2454731"/>
      </dsp:txXfrm>
    </dsp:sp>
    <dsp:sp modelId="{1DEA794E-4809-244E-9203-B6810D0F012A}">
      <dsp:nvSpPr>
        <dsp:cNvPr id="0" name=""/>
        <dsp:cNvSpPr/>
      </dsp:nvSpPr>
      <dsp:spPr>
        <a:xfrm>
          <a:off x="5150776" y="875340"/>
          <a:ext cx="600040" cy="464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150776" y="968308"/>
        <a:ext cx="460588" cy="278905"/>
      </dsp:txXfrm>
    </dsp:sp>
    <dsp:sp modelId="{47F96043-1777-664E-8397-13DCDDC4B3E8}">
      <dsp:nvSpPr>
        <dsp:cNvPr id="0" name=""/>
        <dsp:cNvSpPr/>
      </dsp:nvSpPr>
      <dsp:spPr>
        <a:xfrm>
          <a:off x="5999890" y="830994"/>
          <a:ext cx="1867050" cy="830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Transfer &amp; Agency Agreement</a:t>
          </a:r>
        </a:p>
      </dsp:txBody>
      <dsp:txXfrm>
        <a:off x="5999890" y="830994"/>
        <a:ext cx="1867050" cy="553533"/>
      </dsp:txXfrm>
    </dsp:sp>
    <dsp:sp modelId="{348584BD-1A66-3D4D-AD36-15EF1FC323C3}">
      <dsp:nvSpPr>
        <dsp:cNvPr id="0" name=""/>
        <dsp:cNvSpPr/>
      </dsp:nvSpPr>
      <dsp:spPr>
        <a:xfrm>
          <a:off x="6382297" y="1384527"/>
          <a:ext cx="1867050" cy="2564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RFL sends completed TAA based on information provided</a:t>
          </a:r>
        </a:p>
        <a:p>
          <a:pPr marL="114300" lvl="1" indent="-114300" algn="l" defTabSz="622300">
            <a:lnSpc>
              <a:spcPct val="90000"/>
            </a:lnSpc>
            <a:spcBef>
              <a:spcPct val="0"/>
            </a:spcBef>
            <a:spcAft>
              <a:spcPct val="15000"/>
            </a:spcAft>
            <a:buChar char="•"/>
          </a:pPr>
          <a:r>
            <a:rPr lang="en-GB" sz="1400" kern="1200" dirty="0"/>
            <a:t>Participant and RFL sign TAA</a:t>
          </a:r>
        </a:p>
      </dsp:txBody>
      <dsp:txXfrm>
        <a:off x="6436981" y="1439211"/>
        <a:ext cx="1757682" cy="2454731"/>
      </dsp:txXfrm>
    </dsp:sp>
    <dsp:sp modelId="{B9AD117D-B13B-8044-9800-A9F6098555A5}">
      <dsp:nvSpPr>
        <dsp:cNvPr id="0" name=""/>
        <dsp:cNvSpPr/>
      </dsp:nvSpPr>
      <dsp:spPr>
        <a:xfrm>
          <a:off x="8149978" y="875340"/>
          <a:ext cx="600040" cy="464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8149978" y="968308"/>
        <a:ext cx="460588" cy="278905"/>
      </dsp:txXfrm>
    </dsp:sp>
    <dsp:sp modelId="{6999F16B-35B1-4E4C-A5DA-ABC8ECD13715}">
      <dsp:nvSpPr>
        <dsp:cNvPr id="0" name=""/>
        <dsp:cNvSpPr/>
      </dsp:nvSpPr>
      <dsp:spPr>
        <a:xfrm>
          <a:off x="8999092" y="830994"/>
          <a:ext cx="1867050" cy="830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t>Joining Completion</a:t>
          </a:r>
        </a:p>
      </dsp:txBody>
      <dsp:txXfrm>
        <a:off x="8999092" y="830994"/>
        <a:ext cx="1867050" cy="553533"/>
      </dsp:txXfrm>
    </dsp:sp>
    <dsp:sp modelId="{A25CE4BE-8302-C948-9567-EC52C04B8F31}">
      <dsp:nvSpPr>
        <dsp:cNvPr id="0" name=""/>
        <dsp:cNvSpPr/>
      </dsp:nvSpPr>
      <dsp:spPr>
        <a:xfrm>
          <a:off x="9381500" y="1384527"/>
          <a:ext cx="1867050" cy="2564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RFL forwards documentation for initial transfer of dormant assets into the Scheme. </a:t>
          </a:r>
        </a:p>
        <a:p>
          <a:pPr marL="114300" lvl="1" indent="-114300" algn="l" defTabSz="622300">
            <a:lnSpc>
              <a:spcPct val="90000"/>
            </a:lnSpc>
            <a:spcBef>
              <a:spcPct val="0"/>
            </a:spcBef>
            <a:spcAft>
              <a:spcPct val="15000"/>
            </a:spcAft>
            <a:buChar char="•"/>
          </a:pPr>
          <a:r>
            <a:rPr lang="en-GB" sz="1400" kern="1200" dirty="0"/>
            <a:t>RFL issues a user guide and registration form for Participant Portal.</a:t>
          </a:r>
        </a:p>
      </dsp:txBody>
      <dsp:txXfrm>
        <a:off x="9436184" y="1439211"/>
        <a:ext cx="1757682" cy="245473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5" cy="497679"/>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idx="1"/>
          </p:nvPr>
        </p:nvSpPr>
        <p:spPr>
          <a:xfrm>
            <a:off x="3849955" y="1"/>
            <a:ext cx="2946135" cy="497679"/>
          </a:xfrm>
          <a:prstGeom prst="rect">
            <a:avLst/>
          </a:prstGeom>
        </p:spPr>
        <p:txBody>
          <a:bodyPr vert="horz" lIns="91303" tIns="45651" rIns="91303" bIns="45651" rtlCol="0"/>
          <a:lstStyle>
            <a:lvl1pPr algn="r">
              <a:defRPr sz="1200"/>
            </a:lvl1pPr>
          </a:lstStyle>
          <a:p>
            <a:fld id="{BB2FA2F6-7AF4-4B7D-A05B-2B39DA50D429}" type="datetimeFigureOut">
              <a:rPr lang="en-GB" smtClean="0"/>
              <a:t>18/04/2022</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303" tIns="45651" rIns="91303" bIns="45651" rtlCol="0" anchor="ctr"/>
          <a:lstStyle/>
          <a:p>
            <a:endParaRPr lang="en-GB"/>
          </a:p>
        </p:txBody>
      </p:sp>
      <p:sp>
        <p:nvSpPr>
          <p:cNvPr id="5" name="Notes Placeholder 4"/>
          <p:cNvSpPr>
            <a:spLocks noGrp="1"/>
          </p:cNvSpPr>
          <p:nvPr>
            <p:ph type="body" sz="quarter" idx="3"/>
          </p:nvPr>
        </p:nvSpPr>
        <p:spPr>
          <a:xfrm>
            <a:off x="680244" y="4778673"/>
            <a:ext cx="5437188" cy="3908525"/>
          </a:xfrm>
          <a:prstGeom prst="rect">
            <a:avLst/>
          </a:prstGeom>
        </p:spPr>
        <p:txBody>
          <a:bodyPr vert="horz" lIns="91303" tIns="45651" rIns="91303" bIns="456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546"/>
            <a:ext cx="2946135" cy="497679"/>
          </a:xfrm>
          <a:prstGeom prst="rect">
            <a:avLst/>
          </a:prstGeom>
        </p:spPr>
        <p:txBody>
          <a:bodyPr vert="horz" lIns="91303" tIns="45651" rIns="91303" bIns="45651" rtlCol="0" anchor="b"/>
          <a:lstStyle>
            <a:lvl1pPr algn="l">
              <a:defRPr sz="1200"/>
            </a:lvl1pPr>
          </a:lstStyle>
          <a:p>
            <a:endParaRPr lang="en-GB"/>
          </a:p>
        </p:txBody>
      </p:sp>
      <p:sp>
        <p:nvSpPr>
          <p:cNvPr id="7" name="Slide Number Placeholder 6"/>
          <p:cNvSpPr>
            <a:spLocks noGrp="1"/>
          </p:cNvSpPr>
          <p:nvPr>
            <p:ph type="sldNum" sz="quarter" idx="5"/>
          </p:nvPr>
        </p:nvSpPr>
        <p:spPr>
          <a:xfrm>
            <a:off x="3849955" y="9430546"/>
            <a:ext cx="2946135" cy="497679"/>
          </a:xfrm>
          <a:prstGeom prst="rect">
            <a:avLst/>
          </a:prstGeom>
        </p:spPr>
        <p:txBody>
          <a:bodyPr vert="horz" lIns="91303" tIns="45651" rIns="91303" bIns="45651" rtlCol="0" anchor="b"/>
          <a:lstStyle>
            <a:lvl1pPr algn="r">
              <a:defRPr sz="1200"/>
            </a:lvl1pPr>
          </a:lstStyle>
          <a:p>
            <a:fld id="{1FD6C1C4-4163-4EB7-A5E6-CFA4838B616E}" type="slidenum">
              <a:rPr lang="en-GB" smtClean="0"/>
              <a:t>‹#›</a:t>
            </a:fld>
            <a:endParaRPr lang="en-GB"/>
          </a:p>
        </p:txBody>
      </p:sp>
    </p:spTree>
    <p:extLst>
      <p:ext uri="{BB962C8B-B14F-4D97-AF65-F5344CB8AC3E}">
        <p14:creationId xmlns:p14="http://schemas.microsoft.com/office/powerpoint/2010/main" val="17962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D6C1C4-4163-4EB7-A5E6-CFA4838B616E}" type="slidenum">
              <a:rPr lang="en-GB" smtClean="0"/>
              <a:t>2</a:t>
            </a:fld>
            <a:endParaRPr lang="en-GB"/>
          </a:p>
        </p:txBody>
      </p:sp>
    </p:spTree>
    <p:extLst>
      <p:ext uri="{BB962C8B-B14F-4D97-AF65-F5344CB8AC3E}">
        <p14:creationId xmlns:p14="http://schemas.microsoft.com/office/powerpoint/2010/main" val="147402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D6C1C4-4163-4EB7-A5E6-CFA4838B616E}" type="slidenum">
              <a:rPr lang="en-GB" smtClean="0"/>
              <a:t>3</a:t>
            </a:fld>
            <a:endParaRPr lang="en-GB"/>
          </a:p>
        </p:txBody>
      </p:sp>
    </p:spTree>
    <p:extLst>
      <p:ext uri="{BB962C8B-B14F-4D97-AF65-F5344CB8AC3E}">
        <p14:creationId xmlns:p14="http://schemas.microsoft.com/office/powerpoint/2010/main" val="400258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D6C1C4-4163-4EB7-A5E6-CFA4838B616E}" type="slidenum">
              <a:rPr lang="en-GB" smtClean="0"/>
              <a:t>5</a:t>
            </a:fld>
            <a:endParaRPr lang="en-GB"/>
          </a:p>
        </p:txBody>
      </p:sp>
    </p:spTree>
    <p:extLst>
      <p:ext uri="{BB962C8B-B14F-4D97-AF65-F5344CB8AC3E}">
        <p14:creationId xmlns:p14="http://schemas.microsoft.com/office/powerpoint/2010/main" val="425161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D6C1C4-4163-4EB7-A5E6-CFA4838B616E}" type="slidenum">
              <a:rPr lang="en-GB" smtClean="0"/>
              <a:t>8</a:t>
            </a:fld>
            <a:endParaRPr lang="en-GB"/>
          </a:p>
        </p:txBody>
      </p:sp>
    </p:spTree>
    <p:extLst>
      <p:ext uri="{BB962C8B-B14F-4D97-AF65-F5344CB8AC3E}">
        <p14:creationId xmlns:p14="http://schemas.microsoft.com/office/powerpoint/2010/main" val="258478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D6C1C4-4163-4EB7-A5E6-CFA4838B616E}" type="slidenum">
              <a:rPr lang="en-GB" smtClean="0"/>
              <a:t>10</a:t>
            </a:fld>
            <a:endParaRPr lang="en-GB"/>
          </a:p>
        </p:txBody>
      </p:sp>
    </p:spTree>
    <p:extLst>
      <p:ext uri="{BB962C8B-B14F-4D97-AF65-F5344CB8AC3E}">
        <p14:creationId xmlns:p14="http://schemas.microsoft.com/office/powerpoint/2010/main" val="65365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70D35-33C6-7640-B7BD-F5FAE7A43B42}" type="slidenum">
              <a:rPr lang="en-US" smtClean="0"/>
              <a:t>11</a:t>
            </a:fld>
            <a:endParaRPr lang="en-US"/>
          </a:p>
        </p:txBody>
      </p:sp>
    </p:spTree>
    <p:extLst>
      <p:ext uri="{BB962C8B-B14F-4D97-AF65-F5344CB8AC3E}">
        <p14:creationId xmlns:p14="http://schemas.microsoft.com/office/powerpoint/2010/main" val="210638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D6C1C4-4163-4EB7-A5E6-CFA4838B616E}" type="slidenum">
              <a:rPr lang="en-GB" smtClean="0"/>
              <a:t>12</a:t>
            </a:fld>
            <a:endParaRPr lang="en-GB"/>
          </a:p>
        </p:txBody>
      </p:sp>
    </p:spTree>
    <p:extLst>
      <p:ext uri="{BB962C8B-B14F-4D97-AF65-F5344CB8AC3E}">
        <p14:creationId xmlns:p14="http://schemas.microsoft.com/office/powerpoint/2010/main" val="92373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679DE852-7418-49B2-881A-26CCBE38BAA1}"/>
              </a:ext>
            </a:extLst>
          </p:cNvPr>
          <p:cNvSpPr/>
          <p:nvPr userDrawn="1"/>
        </p:nvSpPr>
        <p:spPr>
          <a:xfrm>
            <a:off x="553412" y="543893"/>
            <a:ext cx="11163764" cy="4687410"/>
          </a:xfrm>
          <a:prstGeom prst="rect">
            <a:avLst/>
          </a:prstGeom>
          <a:blipFill>
            <a:blip r:embed="rId2" cstate="print"/>
            <a:srcRect/>
            <a:stretch>
              <a:fillRect b="-3470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itle 6"/>
          <p:cNvSpPr>
            <a:spLocks noGrp="1"/>
          </p:cNvSpPr>
          <p:nvPr>
            <p:ph type="title"/>
          </p:nvPr>
        </p:nvSpPr>
        <p:spPr>
          <a:xfrm>
            <a:off x="526800" y="3841177"/>
            <a:ext cx="6311000" cy="634480"/>
          </a:xfrm>
        </p:spPr>
        <p:txBody>
          <a:bodyPr tIns="144000" bIns="18000"/>
          <a:lstStyle/>
          <a:p>
            <a:r>
              <a:rPr lang="en-US"/>
              <a:t>Click to edit Master title style</a:t>
            </a:r>
            <a:endParaRPr lang="en-GB"/>
          </a:p>
        </p:txBody>
      </p:sp>
      <p:sp>
        <p:nvSpPr>
          <p:cNvPr id="10" name="Text Placeholder 9"/>
          <p:cNvSpPr>
            <a:spLocks noGrp="1"/>
          </p:cNvSpPr>
          <p:nvPr>
            <p:ph type="body" sz="quarter" idx="10" hasCustomPrompt="1"/>
          </p:nvPr>
        </p:nvSpPr>
        <p:spPr>
          <a:xfrm>
            <a:off x="526800" y="4468028"/>
            <a:ext cx="6538626" cy="652656"/>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edit master text styles</a:t>
            </a:r>
          </a:p>
        </p:txBody>
      </p:sp>
      <p:sp>
        <p:nvSpPr>
          <p:cNvPr id="17" name="Text Placeholder 16"/>
          <p:cNvSpPr>
            <a:spLocks noGrp="1"/>
          </p:cNvSpPr>
          <p:nvPr>
            <p:ph type="body" sz="quarter" idx="12"/>
          </p:nvPr>
        </p:nvSpPr>
        <p:spPr>
          <a:xfrm>
            <a:off x="553412" y="5577757"/>
            <a:ext cx="6512013" cy="248393"/>
          </a:xfrm>
        </p:spPr>
        <p:txBody>
          <a:bodyPr vert="horz" wrap="none" lIns="91440" tIns="0" rIns="91440" bIns="0" rtlCol="0" anchor="ctr">
            <a:normAutofit/>
          </a:bodyPr>
          <a:lstStyle>
            <a:lvl1pPr marL="0" indent="0">
              <a:buNone/>
              <a:defRPr lang="en-US" sz="1400" b="0" dirty="0" smtClean="0"/>
            </a:lvl1pPr>
          </a:lstStyle>
          <a:p>
            <a:pPr marL="0" lvl="0"/>
            <a:r>
              <a:rPr lang="en-US"/>
              <a:t>Click to edit Master text styles</a:t>
            </a:r>
          </a:p>
        </p:txBody>
      </p:sp>
      <p:sp>
        <p:nvSpPr>
          <p:cNvPr id="18" name="TextBox 17"/>
          <p:cNvSpPr txBox="1"/>
          <p:nvPr userDrawn="1"/>
        </p:nvSpPr>
        <p:spPr>
          <a:xfrm>
            <a:off x="553413" y="5995779"/>
            <a:ext cx="3268122" cy="338554"/>
          </a:xfrm>
          <a:prstGeom prst="rect">
            <a:avLst/>
          </a:prstGeom>
          <a:noFill/>
        </p:spPr>
        <p:txBody>
          <a:bodyPr wrap="square" rtlCol="0">
            <a:spAutoFit/>
          </a:bodyPr>
          <a:lstStyle/>
          <a:p>
            <a:pPr algn="l"/>
            <a:r>
              <a:rPr lang="en-GB" sz="1580" dirty="0"/>
              <a:t>Strictly Private</a:t>
            </a:r>
            <a:r>
              <a:rPr lang="en-GB" sz="1580" baseline="0" dirty="0"/>
              <a:t> &amp; Confidential </a:t>
            </a:r>
            <a:endParaRPr lang="en-GB" sz="1580"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8" y="315716"/>
            <a:ext cx="6919578" cy="3370466"/>
          </a:xfrm>
          <a:prstGeom prst="rect">
            <a:avLst/>
          </a:prstGeom>
        </p:spPr>
      </p:pic>
      <p:sp>
        <p:nvSpPr>
          <p:cNvPr id="11" name="Text Placeholder 16"/>
          <p:cNvSpPr>
            <a:spLocks noGrp="1"/>
          </p:cNvSpPr>
          <p:nvPr>
            <p:ph type="body" sz="quarter" idx="13"/>
          </p:nvPr>
        </p:nvSpPr>
        <p:spPr>
          <a:xfrm>
            <a:off x="553412" y="5336085"/>
            <a:ext cx="6512013" cy="248393"/>
          </a:xfrm>
        </p:spPr>
        <p:txBody>
          <a:bodyPr vert="horz" wrap="none" lIns="91440" tIns="0" rIns="91440" bIns="0" rtlCol="0" anchor="ctr">
            <a:normAutofit/>
          </a:bodyPr>
          <a:lstStyle>
            <a:lvl1pPr marL="0" indent="0">
              <a:buNone/>
              <a:defRPr lang="en-US" sz="1580" b="1" dirty="0" smtClean="0"/>
            </a:lvl1pPr>
          </a:lstStyle>
          <a:p>
            <a:pPr marL="0" lvl="0"/>
            <a:r>
              <a:rPr lang="en-US"/>
              <a:t>Click to edit Master text styles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08204" y="620525"/>
            <a:ext cx="1973818" cy="574793"/>
          </a:xfrm>
          <a:prstGeom prst="rect">
            <a:avLst/>
          </a:prstGeom>
        </p:spPr>
      </p:pic>
    </p:spTree>
    <p:extLst>
      <p:ext uri="{BB962C8B-B14F-4D97-AF65-F5344CB8AC3E}">
        <p14:creationId xmlns:p14="http://schemas.microsoft.com/office/powerpoint/2010/main" val="100433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Layout - Standard">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88788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Layout - Highlight 1">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60548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Highlight 2">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172210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Highlight All">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42304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Layout - Standard">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40425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Layout - Highlight 1">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975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Layout - Highlight 2">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4574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Layout - Highlight 3">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78007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Layout - Highlight All">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p:cNvSpPr>
          <p:nvPr>
            <p:ph type="title" hasCustomPrompt="1"/>
          </p:nvPr>
        </p:nvSpPr>
        <p:spPr/>
        <p:txBody>
          <a:bodyPr/>
          <a:lstStyle/>
          <a:p>
            <a:r>
              <a:rPr lang="en-US"/>
              <a:t>Click to add main slide title</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181202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15" name="Picture Placeholder 14"/>
          <p:cNvSpPr>
            <a:spLocks noGrp="1"/>
          </p:cNvSpPr>
          <p:nvPr>
            <p:ph type="pic" sz="quarter" idx="12"/>
          </p:nvPr>
        </p:nvSpPr>
        <p:spPr>
          <a:xfrm>
            <a:off x="515938" y="1916113"/>
            <a:ext cx="11160125" cy="4213225"/>
          </a:xfrm>
        </p:spPr>
        <p:txBody>
          <a:bodyPr/>
          <a:lstStyle/>
          <a:p>
            <a:endParaRPr lang="en-GB"/>
          </a:p>
        </p:txBody>
      </p:sp>
      <p:sp>
        <p:nvSpPr>
          <p:cNvPr id="19" name="Text Placeholder 9"/>
          <p:cNvSpPr>
            <a:spLocks noGrp="1"/>
          </p:cNvSpPr>
          <p:nvPr>
            <p:ph type="body" sz="quarter" idx="13"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55330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523B6C-11CF-2947-82CC-40998F2DDB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378" y="693324"/>
            <a:ext cx="11163300" cy="4686300"/>
          </a:xfrm>
          <a:prstGeom prst="rect">
            <a:avLst/>
          </a:prstGeom>
        </p:spPr>
      </p:pic>
      <p:sp>
        <p:nvSpPr>
          <p:cNvPr id="7" name="Title 6"/>
          <p:cNvSpPr>
            <a:spLocks noGrp="1"/>
          </p:cNvSpPr>
          <p:nvPr>
            <p:ph type="title"/>
          </p:nvPr>
        </p:nvSpPr>
        <p:spPr>
          <a:xfrm>
            <a:off x="526800" y="3841177"/>
            <a:ext cx="6311000" cy="634480"/>
          </a:xfrm>
        </p:spPr>
        <p:txBody>
          <a:bodyPr tIns="144000" bIns="18000"/>
          <a:lstStyle/>
          <a:p>
            <a:r>
              <a:rPr lang="en-US"/>
              <a:t>Click to edit Master title style</a:t>
            </a:r>
            <a:endParaRPr lang="en-GB"/>
          </a:p>
        </p:txBody>
      </p:sp>
      <p:sp>
        <p:nvSpPr>
          <p:cNvPr id="10" name="Text Placeholder 9"/>
          <p:cNvSpPr>
            <a:spLocks noGrp="1"/>
          </p:cNvSpPr>
          <p:nvPr>
            <p:ph type="body" sz="quarter" idx="10" hasCustomPrompt="1"/>
          </p:nvPr>
        </p:nvSpPr>
        <p:spPr>
          <a:xfrm>
            <a:off x="526800" y="4468028"/>
            <a:ext cx="6538626" cy="652656"/>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edit master text styles</a:t>
            </a:r>
          </a:p>
        </p:txBody>
      </p:sp>
      <p:sp>
        <p:nvSpPr>
          <p:cNvPr id="17" name="Text Placeholder 16"/>
          <p:cNvSpPr>
            <a:spLocks noGrp="1"/>
          </p:cNvSpPr>
          <p:nvPr>
            <p:ph type="body" sz="quarter" idx="12"/>
          </p:nvPr>
        </p:nvSpPr>
        <p:spPr>
          <a:xfrm>
            <a:off x="553412" y="5577757"/>
            <a:ext cx="6512013" cy="248393"/>
          </a:xfrm>
        </p:spPr>
        <p:txBody>
          <a:bodyPr vert="horz" wrap="none" lIns="91440" tIns="0" rIns="91440" bIns="0" rtlCol="0" anchor="ctr">
            <a:normAutofit/>
          </a:bodyPr>
          <a:lstStyle>
            <a:lvl1pPr marL="0" indent="0">
              <a:buNone/>
              <a:defRPr lang="en-US" sz="1400" b="0" dirty="0" smtClean="0"/>
            </a:lvl1pPr>
          </a:lstStyle>
          <a:p>
            <a:pPr marL="0" lvl="0"/>
            <a:r>
              <a:rPr lang="en-US"/>
              <a:t>Click to edit Master text styles</a:t>
            </a:r>
          </a:p>
        </p:txBody>
      </p:sp>
      <p:sp>
        <p:nvSpPr>
          <p:cNvPr id="11" name="Text Placeholder 16"/>
          <p:cNvSpPr>
            <a:spLocks noGrp="1"/>
          </p:cNvSpPr>
          <p:nvPr>
            <p:ph type="body" sz="quarter" idx="13"/>
          </p:nvPr>
        </p:nvSpPr>
        <p:spPr>
          <a:xfrm>
            <a:off x="553412" y="5336085"/>
            <a:ext cx="6512013" cy="248393"/>
          </a:xfrm>
        </p:spPr>
        <p:txBody>
          <a:bodyPr vert="horz" wrap="none" lIns="91440" tIns="0" rIns="91440" bIns="0" rtlCol="0" anchor="ctr">
            <a:normAutofit/>
          </a:bodyPr>
          <a:lstStyle>
            <a:lvl1pPr marL="0" indent="0">
              <a:buNone/>
              <a:defRPr lang="en-US" sz="1580" b="1" dirty="0" smtClean="0"/>
            </a:lvl1pPr>
          </a:lstStyle>
          <a:p>
            <a:pPr marL="0" lvl="0"/>
            <a:r>
              <a:rPr lang="en-US"/>
              <a:t>Click to edit Master text styles</a:t>
            </a:r>
          </a:p>
        </p:txBody>
      </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08204" y="620525"/>
            <a:ext cx="1973818" cy="574793"/>
          </a:xfrm>
          <a:prstGeom prst="rect">
            <a:avLst/>
          </a:prstGeom>
        </p:spPr>
      </p:pic>
    </p:spTree>
    <p:extLst>
      <p:ext uri="{BB962C8B-B14F-4D97-AF65-F5344CB8AC3E}">
        <p14:creationId xmlns:p14="http://schemas.microsoft.com/office/powerpoint/2010/main" val="149167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6" name="Text Placeholder 9"/>
          <p:cNvSpPr>
            <a:spLocks noGrp="1"/>
          </p:cNvSpPr>
          <p:nvPr>
            <p:ph type="body" sz="quarter" idx="12"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9601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Line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ext Placeholder 9"/>
          <p:cNvSpPr>
            <a:spLocks noGrp="1"/>
          </p:cNvSpPr>
          <p:nvPr>
            <p:ph type="body" sz="quarter" idx="12"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22580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Line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5CEDC6-DC6F-4EA1-8999-BAC7558781F8}"/>
              </a:ext>
            </a:extLst>
          </p:cNvPr>
          <p:cNvSpPr/>
          <p:nvPr userDrawn="1"/>
        </p:nvSpPr>
        <p:spPr>
          <a:xfrm>
            <a:off x="0" y="5066"/>
            <a:ext cx="12192000" cy="6858000"/>
          </a:xfrm>
          <a:prstGeom prst="rect">
            <a:avLst/>
          </a:prstGeom>
          <a:gradFill>
            <a:gsLst>
              <a:gs pos="0">
                <a:sysClr val="window" lastClr="FFFFFF"/>
              </a:gs>
              <a:gs pos="74000">
                <a:srgbClr val="D0D2D3">
                  <a:alpha val="25000"/>
                </a:srgbClr>
              </a:gs>
              <a:gs pos="83000">
                <a:srgbClr val="D0D2D3">
                  <a:alpha val="20000"/>
                </a:srgbClr>
              </a:gs>
              <a:gs pos="100000">
                <a:srgbClr val="D0D2D3">
                  <a:alpha val="84000"/>
                </a:srgbClr>
              </a:gs>
            </a:gsLst>
            <a:lin ang="5400000" scaled="1"/>
          </a:gradFill>
          <a:ln w="12700" cap="flat" cmpd="sng" algn="ctr">
            <a:noFill/>
            <a:prstDash val="solid"/>
            <a:miter lim="800000"/>
          </a:ln>
          <a:effectLst/>
        </p:spPr>
        <p:txBody>
          <a:bodyPr rtlCol="0" anchor="ctr"/>
          <a:lstStyle/>
          <a:p>
            <a:pPr marL="0" marR="0" lvl="0" indent="0" algn="ctr" defTabSz="727272" eaLnBrk="1" fontAlgn="auto" latinLnBrk="0" hangingPunct="1">
              <a:lnSpc>
                <a:spcPct val="100000"/>
              </a:lnSpc>
              <a:spcBef>
                <a:spcPts val="0"/>
              </a:spcBef>
              <a:spcAft>
                <a:spcPts val="0"/>
              </a:spcAft>
              <a:buClrTx/>
              <a:buSzTx/>
              <a:buFontTx/>
              <a:buNone/>
              <a:tabLst/>
              <a:defRPr/>
            </a:pPr>
            <a:endParaRPr kumimoji="0" lang="en-GB" sz="1432" b="0" i="0" u="none" strike="noStrike" kern="0" cap="none" spc="0" normalizeH="0" baseline="0" noProof="0" dirty="0">
              <a:ln>
                <a:noFill/>
              </a:ln>
              <a:solidFill>
                <a:srgbClr val="626366"/>
              </a:solidFill>
              <a:effectLst/>
              <a:uLnTx/>
              <a:uFillTx/>
              <a:latin typeface="Century Gothic"/>
              <a:ea typeface="+mn-ea"/>
              <a:cs typeface="+mn-cs"/>
            </a:endParaRPr>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8" name="Rectangle 7">
            <a:extLst>
              <a:ext uri="{FF2B5EF4-FFF2-40B4-BE49-F238E27FC236}">
                <a16:creationId xmlns:a16="http://schemas.microsoft.com/office/drawing/2014/main" id="{6CFDC54C-6C9A-4023-B410-C9114C1324D8}"/>
              </a:ext>
            </a:extLst>
          </p:cNvPr>
          <p:cNvSpPr/>
          <p:nvPr userDrawn="1"/>
        </p:nvSpPr>
        <p:spPr>
          <a:xfrm>
            <a:off x="526800" y="439541"/>
            <a:ext cx="111384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3937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userDrawn="1"/>
        </p:nvSpPr>
        <p:spPr>
          <a:xfrm>
            <a:off x="515938" y="4634462"/>
            <a:ext cx="9590588" cy="1754326"/>
          </a:xfrm>
          <a:prstGeom prst="rect">
            <a:avLst/>
          </a:prstGeom>
          <a:noFill/>
        </p:spPr>
        <p:txBody>
          <a:bodyPr wrap="square" rtlCol="0" anchor="b">
            <a:spAutoFit/>
          </a:bodyPr>
          <a:lstStyle/>
          <a:p>
            <a:r>
              <a:rPr lang="en-GB" sz="1200" b="1"/>
              <a:t>DISCLAIMER</a:t>
            </a:r>
          </a:p>
          <a:p>
            <a:r>
              <a:rPr lang="en-GB" sz="1200"/>
              <a:t>The contents of these presentation slides, and any further information or opinions made available by Reclaim Fund Ltd </a:t>
            </a:r>
            <a:br>
              <a:rPr lang="en-GB" sz="1200"/>
            </a:br>
            <a:r>
              <a:rPr lang="en-GB" sz="1200"/>
              <a:t>(RFL) in connection with such matters, shall be held in strict confidence and shall not be quoted or otherwise referred </a:t>
            </a:r>
            <a:br>
              <a:rPr lang="en-GB" sz="1200"/>
            </a:br>
            <a:r>
              <a:rPr lang="en-GB" sz="1200"/>
              <a:t>to without RFL’s prior express permission (or unless otherwise already lawfully in the public domain). These presentation </a:t>
            </a:r>
            <a:br>
              <a:rPr lang="en-GB" sz="1200"/>
            </a:br>
            <a:r>
              <a:rPr lang="en-GB" sz="1200"/>
              <a:t>slides must not be copied, reproduced, distributed or passed, in whole or in part, to any other person at any time without </a:t>
            </a:r>
            <a:br>
              <a:rPr lang="en-GB" sz="1200"/>
            </a:br>
            <a:r>
              <a:rPr lang="en-GB" sz="1200"/>
              <a:t>the prior written consent of RFL. The information contained in these presentation slides is not intended to be exhaustive. No representation or warranty, express or implied, is or will be given by RFL or its Directors, officers, employees or advisers </a:t>
            </a:r>
            <a:br>
              <a:rPr lang="en-GB" sz="1200"/>
            </a:br>
            <a:r>
              <a:rPr lang="en-GB" sz="1200"/>
              <a:t>as to the accuracy or completeness of such information and, so far as permitted by law, no responsibility or liability is </a:t>
            </a:r>
            <a:br>
              <a:rPr lang="en-GB" sz="1200"/>
            </a:br>
            <a:r>
              <a:rPr lang="en-GB" sz="1200"/>
              <a:t>accepted by RFL to update such information or for any errors, omissions or misstatements relating to it.</a:t>
            </a:r>
          </a:p>
        </p:txBody>
      </p:sp>
    </p:spTree>
    <p:extLst>
      <p:ext uri="{BB962C8B-B14F-4D97-AF65-F5344CB8AC3E}">
        <p14:creationId xmlns:p14="http://schemas.microsoft.com/office/powerpoint/2010/main" val="54573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526800" y="439541"/>
            <a:ext cx="111384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515938" y="4819128"/>
            <a:ext cx="9590588" cy="1569660"/>
          </a:xfrm>
          <a:prstGeom prst="rect">
            <a:avLst/>
          </a:prstGeom>
          <a:noFill/>
        </p:spPr>
        <p:txBody>
          <a:bodyPr wrap="square" rtlCol="0" anchor="b">
            <a:spAutoFit/>
          </a:bodyPr>
          <a:lstStyle/>
          <a:p>
            <a:r>
              <a:rPr lang="en-GB" sz="1600" b="1"/>
              <a:t>www.reclaimfund.co.uk</a:t>
            </a:r>
          </a:p>
          <a:p>
            <a:endParaRPr lang="en-GB" sz="1000" b="0"/>
          </a:p>
          <a:p>
            <a:r>
              <a:rPr lang="en-GB" sz="1000" b="1"/>
              <a:t>Reclaim Fund Ltd</a:t>
            </a:r>
          </a:p>
          <a:p>
            <a:r>
              <a:rPr lang="en-GB" sz="1000" b="0"/>
              <a:t>Registered office</a:t>
            </a:r>
          </a:p>
          <a:p>
            <a:r>
              <a:rPr lang="en-GB" sz="1000" b="0"/>
              <a:t>20-22 Bedford Row</a:t>
            </a:r>
          </a:p>
          <a:p>
            <a:r>
              <a:rPr lang="en-GB" sz="1000" b="0"/>
              <a:t>London</a:t>
            </a:r>
          </a:p>
          <a:p>
            <a:r>
              <a:rPr lang="en-GB" sz="1000" b="0"/>
              <a:t>WC1R 4JS</a:t>
            </a:r>
          </a:p>
          <a:p>
            <a:endParaRPr lang="en-GB" sz="1000" b="0"/>
          </a:p>
          <a:p>
            <a:r>
              <a:rPr lang="en-GB" sz="1000" b="0"/>
              <a:t>Reclaim Fund Ltd is authorised and</a:t>
            </a:r>
            <a:r>
              <a:rPr lang="en-GB" sz="1000" b="0" baseline="0"/>
              <a:t> regulated by the Financial Conduct Authority (No. 536551)</a:t>
            </a:r>
            <a:endParaRPr lang="en-GB" sz="1000" b="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08204" y="620525"/>
            <a:ext cx="1973817" cy="574793"/>
          </a:xfrm>
          <a:prstGeom prst="rect">
            <a:avLst/>
          </a:prstGeom>
        </p:spPr>
      </p:pic>
    </p:spTree>
    <p:extLst>
      <p:ext uri="{BB962C8B-B14F-4D97-AF65-F5344CB8AC3E}">
        <p14:creationId xmlns:p14="http://schemas.microsoft.com/office/powerpoint/2010/main" val="232077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26366"/>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39113" y="6385211"/>
            <a:ext cx="7956742" cy="230832"/>
          </a:xfrm>
          <a:prstGeom prst="rect">
            <a:avLst/>
          </a:prstGeom>
        </p:spPr>
        <p:txBody>
          <a:bodyPr lIns="0" tIns="0" rIns="0" bIns="0"/>
          <a:lstStyle>
            <a:lvl1pPr>
              <a:defRPr sz="900" b="0" i="0">
                <a:solidFill>
                  <a:srgbClr val="626366"/>
                </a:solidFill>
                <a:latin typeface="Century Gothic"/>
                <a:cs typeface="Century Gothic"/>
              </a:defRPr>
            </a:lvl1pPr>
          </a:lstStyle>
          <a:p>
            <a:pPr marL="12700">
              <a:lnSpc>
                <a:spcPct val="100000"/>
              </a:lnSpc>
            </a:pPr>
            <a:r>
              <a:rPr lang="en-GB" spc="-5">
                <a:latin typeface="Century Gothic"/>
                <a:cs typeface="Century Gothic"/>
              </a:rPr>
              <a:t>Operational practicalities and lessons learnt from the current scheme</a:t>
            </a:r>
            <a:endParaRPr>
              <a:latin typeface="Century Gothic"/>
              <a:cs typeface="Century Gothic"/>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2000" b="0" i="0">
                <a:solidFill>
                  <a:srgbClr val="626366"/>
                </a:solidFill>
                <a:latin typeface="Century Gothic"/>
                <a:cs typeface="Century Gothic"/>
              </a:defRPr>
            </a:lvl1pPr>
          </a:lstStyle>
          <a:p>
            <a:pPr marL="92710">
              <a:lnSpc>
                <a:spcPct val="100000"/>
              </a:lnSpc>
            </a:pPr>
            <a:fld id="{81D60167-4931-47E6-BA6A-407CBD079E47}" type="slidenum">
              <a:rPr dirty="0">
                <a:latin typeface="Century Gothic"/>
                <a:cs typeface="Century Gothic"/>
              </a:rPr>
              <a:t>‹#›</a:t>
            </a:fld>
            <a:endParaRPr>
              <a:latin typeface="Century Gothic"/>
              <a:cs typeface="Century Gothic"/>
            </a:endParaRPr>
          </a:p>
        </p:txBody>
      </p:sp>
    </p:spTree>
    <p:extLst>
      <p:ext uri="{BB962C8B-B14F-4D97-AF65-F5344CB8AC3E}">
        <p14:creationId xmlns:p14="http://schemas.microsoft.com/office/powerpoint/2010/main" val="3641307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9" name="Rectangle 8"/>
          <p:cNvSpPr/>
          <p:nvPr userDrawn="1"/>
        </p:nvSpPr>
        <p:spPr>
          <a:xfrm>
            <a:off x="6199187" y="2286000"/>
            <a:ext cx="5476875"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dirty="0"/>
              <a:t>Click to add main slide title</a:t>
            </a:r>
            <a:endParaRPr lang="en-GB" dirty="0"/>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8" name="Table Placeholder 6"/>
          <p:cNvSpPr>
            <a:spLocks noGrp="1"/>
          </p:cNvSpPr>
          <p:nvPr>
            <p:ph type="tbl" sz="quarter" idx="13"/>
          </p:nvPr>
        </p:nvSpPr>
        <p:spPr>
          <a:xfrm>
            <a:off x="6199188" y="1916113"/>
            <a:ext cx="5476875" cy="4213225"/>
          </a:xfrm>
        </p:spPr>
        <p:txBody>
          <a:bodyPr>
            <a:normAutofit/>
          </a:bodyPr>
          <a:lstStyle>
            <a:lvl1pPr marL="0" indent="0">
              <a:buNone/>
              <a:defRPr sz="1200"/>
            </a:lvl1pPr>
          </a:lstStyle>
          <a:p>
            <a:endParaRPr lang="en-GB"/>
          </a:p>
        </p:txBody>
      </p:sp>
      <p:sp>
        <p:nvSpPr>
          <p:cNvPr id="12"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1731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Content Placeholder 2"/>
          <p:cNvSpPr>
            <a:spLocks noGrp="1"/>
          </p:cNvSpPr>
          <p:nvPr>
            <p:ph idx="1"/>
          </p:nvPr>
        </p:nvSpPr>
        <p:spPr>
          <a:xfrm>
            <a:off x="1330265" y="1586156"/>
            <a:ext cx="6607048" cy="3643053"/>
          </a:xfrm>
          <a:prstGeom prst="rect">
            <a:avLst/>
          </a:prstGeom>
        </p:spPr>
        <p:txBody>
          <a:bodyPr/>
          <a:lstStyle>
            <a:lvl1pPr marL="457189" indent="-457189">
              <a:buFont typeface="+mj-lt"/>
              <a:buAutoNum type="arabicPeriod"/>
              <a:defRPr sz="2133">
                <a:solidFill>
                  <a:schemeClr val="tx1"/>
                </a:solidFill>
                <a:latin typeface="+mn-lt"/>
                <a:cs typeface="Tahoma"/>
              </a:defRPr>
            </a:lvl1pPr>
            <a:lvl2pPr>
              <a:defRPr sz="1600">
                <a:solidFill>
                  <a:srgbClr val="FFFFFF"/>
                </a:solidFill>
                <a:latin typeface="+mn-lt"/>
                <a:cs typeface="Tahoma"/>
              </a:defRPr>
            </a:lvl2pPr>
            <a:lvl3pPr>
              <a:defRPr sz="1600">
                <a:solidFill>
                  <a:srgbClr val="FFFFFF"/>
                </a:solidFill>
                <a:latin typeface="+mn-lt"/>
                <a:cs typeface="Tahoma"/>
              </a:defRPr>
            </a:lvl3pPr>
            <a:lvl4pPr>
              <a:defRPr sz="1600">
                <a:solidFill>
                  <a:srgbClr val="FFFFFF"/>
                </a:solidFill>
                <a:latin typeface="+mn-lt"/>
                <a:cs typeface="Tahoma"/>
              </a:defRPr>
            </a:lvl4pPr>
            <a:lvl5pPr>
              <a:defRPr sz="1600">
                <a:solidFill>
                  <a:srgbClr val="FFFFFF"/>
                </a:solidFill>
                <a:latin typeface="+mn-lt"/>
                <a:cs typeface="Taho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itle 1"/>
          <p:cNvSpPr>
            <a:spLocks noGrp="1"/>
          </p:cNvSpPr>
          <p:nvPr>
            <p:ph type="title" hasCustomPrompt="1"/>
          </p:nvPr>
        </p:nvSpPr>
        <p:spPr>
          <a:xfrm>
            <a:off x="456924" y="553268"/>
            <a:ext cx="7016321" cy="679711"/>
          </a:xfrm>
          <a:prstGeom prst="rect">
            <a:avLst/>
          </a:prstGeom>
        </p:spPr>
        <p:txBody>
          <a:bodyPr vert="horz"/>
          <a:lstStyle>
            <a:lvl1pPr algn="l">
              <a:defRPr sz="3333">
                <a:solidFill>
                  <a:schemeClr val="tx2"/>
                </a:solidFill>
                <a:latin typeface="+mj-lt"/>
              </a:defRPr>
            </a:lvl1pPr>
          </a:lstStyle>
          <a:p>
            <a:r>
              <a:rPr lang="en-GB" dirty="0"/>
              <a:t>CLICK TO EDIT MASTER TITLE STYLE</a:t>
            </a:r>
            <a:endParaRPr lang="en-US" dirty="0"/>
          </a:p>
        </p:txBody>
      </p:sp>
      <p:sp>
        <p:nvSpPr>
          <p:cNvPr id="4" name="Footer Placeholder 1">
            <a:extLst>
              <a:ext uri="{FF2B5EF4-FFF2-40B4-BE49-F238E27FC236}">
                <a16:creationId xmlns:a16="http://schemas.microsoft.com/office/drawing/2014/main" id="{E7F820D4-8878-476D-9A56-E91907E99220}"/>
              </a:ext>
            </a:extLst>
          </p:cNvPr>
          <p:cNvSpPr>
            <a:spLocks noGrp="1"/>
          </p:cNvSpPr>
          <p:nvPr>
            <p:ph type="ftr" sz="quarter" idx="3"/>
          </p:nvPr>
        </p:nvSpPr>
        <p:spPr>
          <a:xfrm>
            <a:off x="1908680" y="6218361"/>
            <a:ext cx="4114800" cy="486833"/>
          </a:xfrm>
          <a:prstGeom prst="rect">
            <a:avLst/>
          </a:prstGeom>
        </p:spPr>
        <p:txBody>
          <a:bodyPr vert="horz" lIns="91440" tIns="45720" rIns="91440" bIns="45720" rtlCol="0" anchor="ctr"/>
          <a:lstStyle>
            <a:lvl1pPr algn="l">
              <a:defRPr sz="1200">
                <a:solidFill>
                  <a:srgbClr val="172242"/>
                </a:solidFill>
              </a:defRPr>
            </a:lvl1pPr>
          </a:lstStyle>
          <a:p>
            <a:r>
              <a:rPr lang="en-GB"/>
              <a:t>Presentation footer goes here</a:t>
            </a:r>
            <a:endParaRPr lang="en-GB" dirty="0"/>
          </a:p>
        </p:txBody>
      </p:sp>
    </p:spTree>
    <p:extLst>
      <p:ext uri="{BB962C8B-B14F-4D97-AF65-F5344CB8AC3E}">
        <p14:creationId xmlns:p14="http://schemas.microsoft.com/office/powerpoint/2010/main" val="1829619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3412" y="3849245"/>
            <a:ext cx="10654230" cy="1105378"/>
          </a:xfrm>
        </p:spPr>
        <p:txBody>
          <a:bodyPr tIns="144000" bIns="18000"/>
          <a:lstStyle>
            <a:lvl1pPr>
              <a:defRPr/>
            </a:lvl1pPr>
          </a:lstStyle>
          <a:p>
            <a:r>
              <a:rPr lang="en-GB"/>
              <a:t>Operational practicalities and lessons learnt from the current scheme</a:t>
            </a:r>
          </a:p>
        </p:txBody>
      </p:sp>
      <p:sp>
        <p:nvSpPr>
          <p:cNvPr id="17" name="Text Placeholder 16"/>
          <p:cNvSpPr>
            <a:spLocks noGrp="1"/>
          </p:cNvSpPr>
          <p:nvPr>
            <p:ph type="body" sz="quarter" idx="12" hasCustomPrompt="1"/>
          </p:nvPr>
        </p:nvSpPr>
        <p:spPr>
          <a:xfrm>
            <a:off x="553412" y="5577757"/>
            <a:ext cx="6512013" cy="248393"/>
          </a:xfrm>
        </p:spPr>
        <p:txBody>
          <a:bodyPr vert="horz" wrap="none" lIns="91440" tIns="0" rIns="91440" bIns="0" rtlCol="0" anchor="ctr">
            <a:normAutofit/>
          </a:bodyPr>
          <a:lstStyle>
            <a:lvl1pPr marL="0" indent="0">
              <a:buNone/>
              <a:defRPr lang="en-US" sz="1400" b="0" dirty="0" smtClean="0"/>
            </a:lvl1pPr>
          </a:lstStyle>
          <a:p>
            <a:pPr marL="0" lvl="0"/>
            <a:r>
              <a:rPr lang="en-GB"/>
              <a:t>Nationwide, 1 Threadneedle St, London EC2R 8AL, UK</a:t>
            </a:r>
            <a:endParaRPr lang="en-US"/>
          </a:p>
        </p:txBody>
      </p:sp>
      <p:sp>
        <p:nvSpPr>
          <p:cNvPr id="18" name="TextBox 17"/>
          <p:cNvSpPr txBox="1"/>
          <p:nvPr userDrawn="1"/>
        </p:nvSpPr>
        <p:spPr>
          <a:xfrm>
            <a:off x="553413" y="5995779"/>
            <a:ext cx="3268122" cy="338554"/>
          </a:xfrm>
          <a:prstGeom prst="rect">
            <a:avLst/>
          </a:prstGeom>
          <a:noFill/>
        </p:spPr>
        <p:txBody>
          <a:bodyPr wrap="square" rtlCol="0">
            <a:spAutoFit/>
          </a:bodyPr>
          <a:lstStyle/>
          <a:p>
            <a:pPr algn="l"/>
            <a:r>
              <a:rPr lang="en-GB" sz="1580"/>
              <a:t>Strictly Private</a:t>
            </a:r>
            <a:r>
              <a:rPr lang="en-GB" sz="1580" baseline="0"/>
              <a:t> &amp; Confidential</a:t>
            </a:r>
            <a:endParaRPr lang="en-GB" sz="158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315716"/>
            <a:ext cx="6919578" cy="3370466"/>
          </a:xfrm>
          <a:prstGeom prst="rect">
            <a:avLst/>
          </a:prstGeom>
        </p:spPr>
      </p:pic>
      <p:sp>
        <p:nvSpPr>
          <p:cNvPr id="11" name="Text Placeholder 16"/>
          <p:cNvSpPr>
            <a:spLocks noGrp="1"/>
          </p:cNvSpPr>
          <p:nvPr>
            <p:ph type="body" sz="quarter" idx="13" hasCustomPrompt="1"/>
          </p:nvPr>
        </p:nvSpPr>
        <p:spPr>
          <a:xfrm>
            <a:off x="553412" y="5336085"/>
            <a:ext cx="6512013" cy="248393"/>
          </a:xfrm>
        </p:spPr>
        <p:txBody>
          <a:bodyPr vert="horz" wrap="none" lIns="91440" tIns="0" rIns="91440" bIns="0" rtlCol="0" anchor="ctr">
            <a:normAutofit/>
          </a:bodyPr>
          <a:lstStyle>
            <a:lvl1pPr marL="0" indent="0">
              <a:buNone/>
              <a:defRPr lang="en-US" sz="1580" b="1" dirty="0" smtClean="0"/>
            </a:lvl1pPr>
          </a:lstStyle>
          <a:p>
            <a:pPr marL="0" lvl="0"/>
            <a:r>
              <a:rPr lang="en-US"/>
              <a:t>28 August 2019</a:t>
            </a:r>
          </a:p>
        </p:txBody>
      </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08204" y="620525"/>
            <a:ext cx="1973818" cy="574793"/>
          </a:xfrm>
          <a:prstGeom prst="rect">
            <a:avLst/>
          </a:prstGeom>
        </p:spPr>
      </p:pic>
    </p:spTree>
    <p:extLst>
      <p:ext uri="{BB962C8B-B14F-4D97-AF65-F5344CB8AC3E}">
        <p14:creationId xmlns:p14="http://schemas.microsoft.com/office/powerpoint/2010/main" val="36930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512446"/>
            <a:ext cx="6022459" cy="689008"/>
          </a:xfrm>
        </p:spPr>
        <p:txBody>
          <a:bodyPr/>
          <a:lstStyle>
            <a:lvl1pPr>
              <a:defRPr/>
            </a:lvl1pPr>
          </a:lstStyle>
          <a:p>
            <a:r>
              <a:rPr lang="en-US"/>
              <a:t>Agenda</a:t>
            </a:r>
            <a:endParaRPr lang="en-GB"/>
          </a:p>
        </p:txBody>
      </p:sp>
      <p:sp>
        <p:nvSpPr>
          <p:cNvPr id="2" name="TextBox 1">
            <a:extLst>
              <a:ext uri="{FF2B5EF4-FFF2-40B4-BE49-F238E27FC236}">
                <a16:creationId xmlns:a16="http://schemas.microsoft.com/office/drawing/2014/main" id="{68AEF9E1-5EB9-4D23-AA56-6B2EA1D9C42A}"/>
              </a:ext>
            </a:extLst>
          </p:cNvPr>
          <p:cNvSpPr txBox="1"/>
          <p:nvPr userDrawn="1"/>
        </p:nvSpPr>
        <p:spPr>
          <a:xfrm>
            <a:off x="681487" y="1035170"/>
            <a:ext cx="10481094" cy="6006773"/>
          </a:xfrm>
          <a:prstGeom prst="rect">
            <a:avLst/>
          </a:prstGeom>
          <a:noFill/>
        </p:spPr>
        <p:txBody>
          <a:bodyPr wrap="square" rtlCol="0">
            <a:spAutoFit/>
          </a:bodyPr>
          <a:lstStyle/>
          <a:p>
            <a:pPr lvl="0"/>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Welcome and introductions</a:t>
            </a:r>
          </a:p>
          <a:p>
            <a:pPr marL="342900" marR="0" lvl="0" indent="-342900" algn="l" defTabSz="914400" rtl="0" eaLnBrk="1" fontAlgn="auto" latinLnBrk="0" hangingPunct="1">
              <a:lnSpc>
                <a:spcPct val="150000"/>
              </a:lnSpc>
              <a:spcBef>
                <a:spcPts val="1000"/>
              </a:spcBef>
              <a:spcAft>
                <a:spcPts val="0"/>
              </a:spcAft>
              <a:buClrTx/>
              <a:buSzTx/>
              <a:buFont typeface="+mj-lt"/>
              <a:buAutoNum type="arabicPeriod"/>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Objectives of the workshop – Esme Clifford-Astbury, Senior Policy Advisor, Dormant Assets Team, Government Inclusive Economy Unit</a:t>
            </a:r>
          </a:p>
          <a:p>
            <a:pPr marL="342900" lvl="0" indent="-342900">
              <a:lnSpc>
                <a:spcPct val="150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Set the scene – Adrian Smith, CEO, Reclaim Fund</a:t>
            </a:r>
          </a:p>
          <a:p>
            <a:pPr marL="342900" lvl="0" indent="-342900">
              <a:lnSpc>
                <a:spcPct val="150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Current scheme operation:</a:t>
            </a:r>
          </a:p>
          <a:p>
            <a:pPr marL="800100" lvl="1" indent="-342900">
              <a:lnSpc>
                <a:spcPct val="150000"/>
              </a:lnSpc>
              <a:buFont typeface="+mj-lt"/>
              <a:buAutoNum type="alphaLcParenR"/>
            </a:pPr>
            <a:r>
              <a:rPr lang="en-GB" sz="1800">
                <a:effectLst/>
                <a:latin typeface="Calibri" panose="020F0502020204030204" pitchFamily="34" charset="0"/>
                <a:ea typeface="Calibri" panose="020F0502020204030204" pitchFamily="34" charset="0"/>
                <a:cs typeface="Times New Roman" panose="02020603050405020304" pitchFamily="18" charset="0"/>
              </a:rPr>
              <a:t>High level participant experience – Angela Morgan, Business Support Manager, Data Quality &amp; Control, Santander </a:t>
            </a:r>
          </a:p>
          <a:p>
            <a:pPr marL="800100" lvl="1" indent="-342900">
              <a:lnSpc>
                <a:spcPct val="150000"/>
              </a:lnSpc>
              <a:buFont typeface="+mj-lt"/>
              <a:buAutoNum type="alphaLcParenR"/>
            </a:pPr>
            <a:r>
              <a:rPr lang="en-GB" sz="1800">
                <a:effectLst/>
                <a:latin typeface="Calibri" panose="020F0502020204030204" pitchFamily="34" charset="0"/>
                <a:ea typeface="Calibri" panose="020F0502020204030204" pitchFamily="34" charset="0"/>
                <a:cs typeface="Times New Roman" panose="02020603050405020304" pitchFamily="18" charset="0"/>
              </a:rPr>
              <a:t>High level Reclaim Fund experience – Mark Evans, Risk and Compliance Manager, Reclaim Fund</a:t>
            </a:r>
          </a:p>
          <a:p>
            <a:pPr marL="342900" lvl="0" indent="-342900">
              <a:lnSpc>
                <a:spcPct val="150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Expanded scheme operation – Reclaim Fund view of what’s expected</a:t>
            </a:r>
          </a:p>
          <a:p>
            <a:pPr marL="342900" lvl="0" indent="-342900">
              <a:lnSpc>
                <a:spcPct val="150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Lessons learned from current scheme – Angela, Mark</a:t>
            </a:r>
          </a:p>
          <a:p>
            <a:pPr marL="342900" lvl="0" indent="-342900">
              <a:lnSpc>
                <a:spcPct val="150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Next Steps - Esme</a:t>
            </a:r>
          </a:p>
          <a:p>
            <a:pPr marL="342900" lvl="0" indent="-342900">
              <a:lnSpc>
                <a:spcPct val="150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Close - Esme</a:t>
            </a:r>
          </a:p>
          <a:p>
            <a:pPr lvl="0"/>
            <a:endParaRPr lang="en-GB"/>
          </a:p>
          <a:p>
            <a:endParaRPr lang="en-GB"/>
          </a:p>
        </p:txBody>
      </p:sp>
    </p:spTree>
    <p:extLst>
      <p:ext uri="{BB962C8B-B14F-4D97-AF65-F5344CB8AC3E}">
        <p14:creationId xmlns:p14="http://schemas.microsoft.com/office/powerpoint/2010/main" val="115663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512446"/>
            <a:ext cx="6022459" cy="689008"/>
          </a:xfrm>
        </p:spPr>
        <p:txBody>
          <a:bodyPr/>
          <a:lstStyle>
            <a:lvl1pPr>
              <a:defRPr/>
            </a:lvl1pPr>
          </a:lstStyle>
          <a:p>
            <a:r>
              <a:rPr lang="en-US"/>
              <a:t>Click to add main slide title</a:t>
            </a:r>
            <a:endParaRPr lang="en-GB"/>
          </a:p>
        </p:txBody>
      </p:sp>
      <p:sp>
        <p:nvSpPr>
          <p:cNvPr id="9" name="Text Placeholder 8"/>
          <p:cNvSpPr>
            <a:spLocks noGrp="1"/>
          </p:cNvSpPr>
          <p:nvPr>
            <p:ph type="body" sz="quarter" idx="12"/>
          </p:nvPr>
        </p:nvSpPr>
        <p:spPr>
          <a:xfrm>
            <a:off x="526801" y="2520001"/>
            <a:ext cx="5226300" cy="3461700"/>
          </a:xfrm>
        </p:spPr>
        <p:txBody>
          <a:bodyPr/>
          <a:lstStyle>
            <a:lvl1pPr>
              <a:lnSpc>
                <a:spcPts val="2500"/>
              </a:lnSpc>
              <a:spcBef>
                <a:spcPts val="1200"/>
              </a:spcBef>
              <a:defRPr sz="2000"/>
            </a:lvl1pPr>
            <a:lvl2pPr>
              <a:lnSpc>
                <a:spcPts val="2500"/>
              </a:lnSpc>
              <a:spcBef>
                <a:spcPts val="1200"/>
              </a:spcBef>
              <a:defRPr sz="2000"/>
            </a:lvl2pPr>
            <a:lvl3pPr>
              <a:lnSpc>
                <a:spcPts val="2500"/>
              </a:lnSpc>
              <a:spcBef>
                <a:spcPts val="1200"/>
              </a:spcBef>
              <a:defRPr sz="2000"/>
            </a:lvl3pPr>
            <a:lvl4pPr>
              <a:lnSpc>
                <a:spcPts val="2500"/>
              </a:lnSpc>
              <a:spcBef>
                <a:spcPts val="1200"/>
              </a:spcBef>
              <a:buClr>
                <a:schemeClr val="accent1"/>
              </a:buClr>
              <a:defRPr sz="2000"/>
            </a:lvl4pPr>
            <a:lvl5pPr>
              <a:lnSpc>
                <a:spcPts val="2500"/>
              </a:lnSpc>
              <a:spcBef>
                <a:spcPts val="12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hasCustomPrompt="1"/>
          </p:nvPr>
        </p:nvSpPr>
        <p:spPr>
          <a:xfrm>
            <a:off x="526800" y="1112580"/>
            <a:ext cx="4457928" cy="642259"/>
          </a:xfrm>
          <a:solidFill>
            <a:schemeClr val="accent1"/>
          </a:solidFill>
        </p:spPr>
        <p:txBody>
          <a:bodyPr vert="horz" wrap="none" lIns="91440" tIns="108000" rIns="180000" bIns="144000" rtlCol="0" anchor="ctr">
            <a:spAutoFit/>
          </a:bodyPr>
          <a:lstStyle>
            <a:lvl1pPr marL="0" indent="0">
              <a:buNone/>
              <a:defRPr lang="en-US" sz="2800" b="0"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dirty="0"/>
              <a:t>click to add second line</a:t>
            </a:r>
          </a:p>
        </p:txBody>
      </p:sp>
    </p:spTree>
    <p:extLst>
      <p:ext uri="{BB962C8B-B14F-4D97-AF65-F5344CB8AC3E}">
        <p14:creationId xmlns:p14="http://schemas.microsoft.com/office/powerpoint/2010/main" val="21094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498596"/>
            <a:ext cx="6022459" cy="716707"/>
          </a:xfrm>
        </p:spPr>
        <p:txBody>
          <a:bodyPr/>
          <a:lstStyle>
            <a:lvl1pPr>
              <a:defRPr/>
            </a:lvl1pPr>
          </a:lstStyle>
          <a:p>
            <a:pPr lvl="0"/>
            <a:r>
              <a:rPr lang="en-GB" sz="3600">
                <a:effectLst/>
                <a:latin typeface="Calibri" panose="020F0502020204030204" pitchFamily="34" charset="0"/>
                <a:ea typeface="Calibri" panose="020F0502020204030204" pitchFamily="34" charset="0"/>
                <a:cs typeface="Times New Roman" panose="02020603050405020304" pitchFamily="18" charset="0"/>
              </a:rPr>
              <a:t>Welcome and introductions</a:t>
            </a:r>
          </a:p>
        </p:txBody>
      </p:sp>
      <p:sp>
        <p:nvSpPr>
          <p:cNvPr id="9" name="Text Placeholder 8"/>
          <p:cNvSpPr>
            <a:spLocks noGrp="1"/>
          </p:cNvSpPr>
          <p:nvPr>
            <p:ph type="body" sz="quarter" idx="12"/>
          </p:nvPr>
        </p:nvSpPr>
        <p:spPr>
          <a:xfrm>
            <a:off x="526800" y="1916113"/>
            <a:ext cx="11149263" cy="4213225"/>
          </a:xfrm>
        </p:spPr>
        <p:txBody>
          <a:bodyPr/>
          <a:lstStyle>
            <a:lvl1pPr marL="228600" marR="0" indent="-228600" algn="l" defTabSz="914400" rtl="0" eaLnBrk="1" fontAlgn="auto" latinLnBrk="0" hangingPunct="1">
              <a:lnSpc>
                <a:spcPct val="90000"/>
              </a:lnSpc>
              <a:spcBef>
                <a:spcPts val="1000"/>
              </a:spcBef>
              <a:spcAft>
                <a:spcPts val="0"/>
              </a:spcAft>
              <a:buClrTx/>
              <a:buSzTx/>
              <a:buFont typeface="+mj-lt"/>
              <a:buAutoNum type="arabicPeriod"/>
              <a:tabLst/>
              <a:defRPr lang="en-GB" sz="1100" smtClean="0">
                <a:effectLst/>
              </a:defRPr>
            </a:lvl1pPr>
            <a:lvl2pPr marL="0" marR="0"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lang="en-GB" sz="1100" b="0" kern="1200" cap="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2pPr>
            <a:lvl3pPr>
              <a:defRPr sz="1600"/>
            </a:lvl3pPr>
            <a:lvl4pPr marL="273050" indent="-273050">
              <a:defRPr lang="en-GB" sz="1100" kern="1200" spc="-3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4pPr>
            <a:lvl5pPr>
              <a:buFont typeface="+mj-lt"/>
              <a:buAutoNum type="arabicPeriod"/>
              <a:defRPr sz="1600"/>
            </a:lvl5pPr>
          </a:lstStyle>
          <a:p>
            <a:pPr lvl="0"/>
            <a:endParaRPr lang="en-GB"/>
          </a:p>
        </p:txBody>
      </p:sp>
    </p:spTree>
    <p:extLst>
      <p:ext uri="{BB962C8B-B14F-4D97-AF65-F5344CB8AC3E}">
        <p14:creationId xmlns:p14="http://schemas.microsoft.com/office/powerpoint/2010/main" val="179883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 line">
    <p:spTree>
      <p:nvGrpSpPr>
        <p:cNvPr id="1" name=""/>
        <p:cNvGrpSpPr/>
        <p:nvPr/>
      </p:nvGrpSpPr>
      <p:grpSpPr>
        <a:xfrm>
          <a:off x="0" y="0"/>
          <a:ext cx="0" cy="0"/>
          <a:chOff x="0" y="0"/>
          <a:chExt cx="0" cy="0"/>
        </a:xfrm>
      </p:grpSpPr>
      <p:sp>
        <p:nvSpPr>
          <p:cNvPr id="64" name="Text Placeholder 51">
            <a:extLst>
              <a:ext uri="{FF2B5EF4-FFF2-40B4-BE49-F238E27FC236}">
                <a16:creationId xmlns:a16="http://schemas.microsoft.com/office/drawing/2014/main" id="{D0030122-98A7-4A39-B32B-25CAD392AA8A}"/>
              </a:ext>
            </a:extLst>
          </p:cNvPr>
          <p:cNvSpPr>
            <a:spLocks noGrp="1"/>
          </p:cNvSpPr>
          <p:nvPr>
            <p:ph type="body" sz="quarter" idx="24" hasCustomPrompt="1"/>
          </p:nvPr>
        </p:nvSpPr>
        <p:spPr>
          <a:xfrm>
            <a:off x="1418400" y="4147723"/>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p>
        </p:txBody>
      </p:sp>
      <p:sp>
        <p:nvSpPr>
          <p:cNvPr id="65" name="Text Placeholder 51">
            <a:extLst>
              <a:ext uri="{FF2B5EF4-FFF2-40B4-BE49-F238E27FC236}">
                <a16:creationId xmlns:a16="http://schemas.microsoft.com/office/drawing/2014/main" id="{804C8308-01D8-4CC0-B5C9-498EDE08346D}"/>
              </a:ext>
            </a:extLst>
          </p:cNvPr>
          <p:cNvSpPr>
            <a:spLocks noGrp="1"/>
          </p:cNvSpPr>
          <p:nvPr>
            <p:ph type="body" sz="quarter" idx="25" hasCustomPrompt="1"/>
          </p:nvPr>
        </p:nvSpPr>
        <p:spPr>
          <a:xfrm>
            <a:off x="2941200" y="4141105"/>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6" name="Text Placeholder 51">
            <a:extLst>
              <a:ext uri="{FF2B5EF4-FFF2-40B4-BE49-F238E27FC236}">
                <a16:creationId xmlns:a16="http://schemas.microsoft.com/office/drawing/2014/main" id="{D501D0D9-EABB-4DCB-A74A-126715D5B1F8}"/>
              </a:ext>
            </a:extLst>
          </p:cNvPr>
          <p:cNvSpPr>
            <a:spLocks noGrp="1"/>
          </p:cNvSpPr>
          <p:nvPr>
            <p:ph type="body" sz="quarter" idx="26" hasCustomPrompt="1"/>
          </p:nvPr>
        </p:nvSpPr>
        <p:spPr>
          <a:xfrm>
            <a:off x="4460400" y="4141105"/>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7" name="Text Placeholder 51">
            <a:extLst>
              <a:ext uri="{FF2B5EF4-FFF2-40B4-BE49-F238E27FC236}">
                <a16:creationId xmlns:a16="http://schemas.microsoft.com/office/drawing/2014/main" id="{DEEFBF17-E755-4918-939F-0FE713E98909}"/>
              </a:ext>
            </a:extLst>
          </p:cNvPr>
          <p:cNvSpPr>
            <a:spLocks noGrp="1"/>
          </p:cNvSpPr>
          <p:nvPr>
            <p:ph type="body" sz="quarter" idx="27" hasCustomPrompt="1"/>
          </p:nvPr>
        </p:nvSpPr>
        <p:spPr>
          <a:xfrm>
            <a:off x="5983200" y="4135873"/>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8" name="Text Placeholder 51">
            <a:extLst>
              <a:ext uri="{FF2B5EF4-FFF2-40B4-BE49-F238E27FC236}">
                <a16:creationId xmlns:a16="http://schemas.microsoft.com/office/drawing/2014/main" id="{6277F909-699B-43BE-BD03-18677E57C7CA}"/>
              </a:ext>
            </a:extLst>
          </p:cNvPr>
          <p:cNvSpPr>
            <a:spLocks noGrp="1"/>
          </p:cNvSpPr>
          <p:nvPr>
            <p:ph type="body" sz="quarter" idx="28" hasCustomPrompt="1"/>
          </p:nvPr>
        </p:nvSpPr>
        <p:spPr>
          <a:xfrm>
            <a:off x="7502400" y="4129255"/>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9" name="Text Placeholder 51">
            <a:extLst>
              <a:ext uri="{FF2B5EF4-FFF2-40B4-BE49-F238E27FC236}">
                <a16:creationId xmlns:a16="http://schemas.microsoft.com/office/drawing/2014/main" id="{CAE2A70C-F123-4292-92E6-D004EDA39EA9}"/>
              </a:ext>
            </a:extLst>
          </p:cNvPr>
          <p:cNvSpPr>
            <a:spLocks noGrp="1"/>
          </p:cNvSpPr>
          <p:nvPr>
            <p:ph type="body" sz="quarter" idx="29" hasCustomPrompt="1"/>
          </p:nvPr>
        </p:nvSpPr>
        <p:spPr>
          <a:xfrm>
            <a:off x="9025200" y="4129255"/>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70" name="Text Placeholder 51">
            <a:extLst>
              <a:ext uri="{FF2B5EF4-FFF2-40B4-BE49-F238E27FC236}">
                <a16:creationId xmlns:a16="http://schemas.microsoft.com/office/drawing/2014/main" id="{04B3682D-6E5F-4B20-869D-B77A00C0E172}"/>
              </a:ext>
            </a:extLst>
          </p:cNvPr>
          <p:cNvSpPr>
            <a:spLocks noGrp="1"/>
          </p:cNvSpPr>
          <p:nvPr>
            <p:ph type="body" sz="quarter" idx="30"/>
          </p:nvPr>
        </p:nvSpPr>
        <p:spPr>
          <a:xfrm>
            <a:off x="1418400" y="4895693"/>
            <a:ext cx="1373157" cy="1308478"/>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1" name="Text Placeholder 51">
            <a:extLst>
              <a:ext uri="{FF2B5EF4-FFF2-40B4-BE49-F238E27FC236}">
                <a16:creationId xmlns:a16="http://schemas.microsoft.com/office/drawing/2014/main" id="{AB10B00C-41E6-42A4-910F-91E0CBD8B55F}"/>
              </a:ext>
            </a:extLst>
          </p:cNvPr>
          <p:cNvSpPr>
            <a:spLocks noGrp="1"/>
          </p:cNvSpPr>
          <p:nvPr>
            <p:ph type="body" sz="quarter" idx="31"/>
          </p:nvPr>
        </p:nvSpPr>
        <p:spPr>
          <a:xfrm>
            <a:off x="2941200" y="4889075"/>
            <a:ext cx="1373157" cy="1308478"/>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2" name="Text Placeholder 51">
            <a:extLst>
              <a:ext uri="{FF2B5EF4-FFF2-40B4-BE49-F238E27FC236}">
                <a16:creationId xmlns:a16="http://schemas.microsoft.com/office/drawing/2014/main" id="{E8995412-F333-4D5C-A306-E785994A17F5}"/>
              </a:ext>
            </a:extLst>
          </p:cNvPr>
          <p:cNvSpPr>
            <a:spLocks noGrp="1"/>
          </p:cNvSpPr>
          <p:nvPr>
            <p:ph type="body" sz="quarter" idx="32"/>
          </p:nvPr>
        </p:nvSpPr>
        <p:spPr>
          <a:xfrm>
            <a:off x="4460400" y="4889075"/>
            <a:ext cx="1373157" cy="1308478"/>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3" name="Text Placeholder 51">
            <a:extLst>
              <a:ext uri="{FF2B5EF4-FFF2-40B4-BE49-F238E27FC236}">
                <a16:creationId xmlns:a16="http://schemas.microsoft.com/office/drawing/2014/main" id="{8CD6E4E7-9EA7-40C5-B478-C523016195A3}"/>
              </a:ext>
            </a:extLst>
          </p:cNvPr>
          <p:cNvSpPr>
            <a:spLocks noGrp="1"/>
          </p:cNvSpPr>
          <p:nvPr>
            <p:ph type="body" sz="quarter" idx="33"/>
          </p:nvPr>
        </p:nvSpPr>
        <p:spPr>
          <a:xfrm>
            <a:off x="5983200" y="4883843"/>
            <a:ext cx="1373157" cy="1308478"/>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4" name="Text Placeholder 51">
            <a:extLst>
              <a:ext uri="{FF2B5EF4-FFF2-40B4-BE49-F238E27FC236}">
                <a16:creationId xmlns:a16="http://schemas.microsoft.com/office/drawing/2014/main" id="{24A10526-495D-40D5-B770-8FD640C48AEE}"/>
              </a:ext>
            </a:extLst>
          </p:cNvPr>
          <p:cNvSpPr>
            <a:spLocks noGrp="1"/>
          </p:cNvSpPr>
          <p:nvPr>
            <p:ph type="body" sz="quarter" idx="34"/>
          </p:nvPr>
        </p:nvSpPr>
        <p:spPr>
          <a:xfrm>
            <a:off x="7502400" y="4877225"/>
            <a:ext cx="1373157" cy="1308478"/>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5" name="Text Placeholder 51">
            <a:extLst>
              <a:ext uri="{FF2B5EF4-FFF2-40B4-BE49-F238E27FC236}">
                <a16:creationId xmlns:a16="http://schemas.microsoft.com/office/drawing/2014/main" id="{FF2D2DEF-596E-4940-B7AE-B0276B1019DB}"/>
              </a:ext>
            </a:extLst>
          </p:cNvPr>
          <p:cNvSpPr>
            <a:spLocks noGrp="1"/>
          </p:cNvSpPr>
          <p:nvPr>
            <p:ph type="body" sz="quarter" idx="35"/>
          </p:nvPr>
        </p:nvSpPr>
        <p:spPr>
          <a:xfrm>
            <a:off x="9025200" y="4877225"/>
            <a:ext cx="1373157" cy="1308478"/>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8" name="Text Placeholder 51">
            <a:extLst>
              <a:ext uri="{FF2B5EF4-FFF2-40B4-BE49-F238E27FC236}">
                <a16:creationId xmlns:a16="http://schemas.microsoft.com/office/drawing/2014/main" id="{330F834F-CB62-4D57-9A3F-328514BBE7BA}"/>
              </a:ext>
            </a:extLst>
          </p:cNvPr>
          <p:cNvSpPr>
            <a:spLocks noGrp="1"/>
          </p:cNvSpPr>
          <p:nvPr>
            <p:ph type="body" sz="quarter" idx="18" hasCustomPrompt="1"/>
          </p:nvPr>
        </p:nvSpPr>
        <p:spPr>
          <a:xfrm>
            <a:off x="1418291" y="1611105"/>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p>
        </p:txBody>
      </p:sp>
      <p:sp>
        <p:nvSpPr>
          <p:cNvPr id="59" name="Text Placeholder 51">
            <a:extLst>
              <a:ext uri="{FF2B5EF4-FFF2-40B4-BE49-F238E27FC236}">
                <a16:creationId xmlns:a16="http://schemas.microsoft.com/office/drawing/2014/main" id="{9C3F7479-9127-44FF-B5FB-ED8D3E22E16C}"/>
              </a:ext>
            </a:extLst>
          </p:cNvPr>
          <p:cNvSpPr>
            <a:spLocks noGrp="1"/>
          </p:cNvSpPr>
          <p:nvPr>
            <p:ph type="body" sz="quarter" idx="19" hasCustomPrompt="1"/>
          </p:nvPr>
        </p:nvSpPr>
        <p:spPr>
          <a:xfrm>
            <a:off x="2939553" y="1604487"/>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0" name="Text Placeholder 51">
            <a:extLst>
              <a:ext uri="{FF2B5EF4-FFF2-40B4-BE49-F238E27FC236}">
                <a16:creationId xmlns:a16="http://schemas.microsoft.com/office/drawing/2014/main" id="{57A27E54-FEC7-42C7-AF6E-8D8BBE7DDDFC}"/>
              </a:ext>
            </a:extLst>
          </p:cNvPr>
          <p:cNvSpPr>
            <a:spLocks noGrp="1"/>
          </p:cNvSpPr>
          <p:nvPr>
            <p:ph type="body" sz="quarter" idx="20" hasCustomPrompt="1"/>
          </p:nvPr>
        </p:nvSpPr>
        <p:spPr>
          <a:xfrm>
            <a:off x="4460815" y="1604487"/>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1" name="Text Placeholder 51">
            <a:extLst>
              <a:ext uri="{FF2B5EF4-FFF2-40B4-BE49-F238E27FC236}">
                <a16:creationId xmlns:a16="http://schemas.microsoft.com/office/drawing/2014/main" id="{C7EE8656-4749-465A-8852-E089EC954B79}"/>
              </a:ext>
            </a:extLst>
          </p:cNvPr>
          <p:cNvSpPr>
            <a:spLocks noGrp="1"/>
          </p:cNvSpPr>
          <p:nvPr>
            <p:ph type="body" sz="quarter" idx="21" hasCustomPrompt="1"/>
          </p:nvPr>
        </p:nvSpPr>
        <p:spPr>
          <a:xfrm>
            <a:off x="5982077" y="1599255"/>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2" name="Text Placeholder 51">
            <a:extLst>
              <a:ext uri="{FF2B5EF4-FFF2-40B4-BE49-F238E27FC236}">
                <a16:creationId xmlns:a16="http://schemas.microsoft.com/office/drawing/2014/main" id="{0B2F58F6-30F0-4C88-B40B-258427D181C0}"/>
              </a:ext>
            </a:extLst>
          </p:cNvPr>
          <p:cNvSpPr>
            <a:spLocks noGrp="1"/>
          </p:cNvSpPr>
          <p:nvPr>
            <p:ph type="body" sz="quarter" idx="22" hasCustomPrompt="1"/>
          </p:nvPr>
        </p:nvSpPr>
        <p:spPr>
          <a:xfrm>
            <a:off x="7503339" y="1592637"/>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63" name="Text Placeholder 51">
            <a:extLst>
              <a:ext uri="{FF2B5EF4-FFF2-40B4-BE49-F238E27FC236}">
                <a16:creationId xmlns:a16="http://schemas.microsoft.com/office/drawing/2014/main" id="{E82DAF57-848E-4B4B-B056-79628B153323}"/>
              </a:ext>
            </a:extLst>
          </p:cNvPr>
          <p:cNvSpPr>
            <a:spLocks noGrp="1"/>
          </p:cNvSpPr>
          <p:nvPr>
            <p:ph type="body" sz="quarter" idx="23" hasCustomPrompt="1"/>
          </p:nvPr>
        </p:nvSpPr>
        <p:spPr>
          <a:xfrm>
            <a:off x="9024599" y="1592637"/>
            <a:ext cx="1373157" cy="396000"/>
          </a:xfrm>
        </p:spPr>
        <p:txBody>
          <a:bodyPr lIns="0" tIns="0" rIns="0" bIns="0">
            <a:noAutofit/>
          </a:bodyPr>
          <a:lstStyle>
            <a:lvl1pPr>
              <a:lnSpc>
                <a:spcPts val="2100"/>
              </a:lnSpc>
              <a:spcBef>
                <a:spcPts val="0"/>
              </a:spcBef>
              <a:defRPr sz="2100" b="1">
                <a:latin typeface="+mj-lt"/>
              </a:defRPr>
            </a:lvl1pPr>
            <a:lvl2pPr>
              <a:lnSpc>
                <a:spcPts val="2100"/>
              </a:lnSpc>
              <a:spcBef>
                <a:spcPts val="0"/>
              </a:spcBef>
              <a:defRPr sz="2100" b="1">
                <a:latin typeface="+mj-lt"/>
              </a:defRPr>
            </a:lvl2pPr>
            <a:lvl3pPr>
              <a:lnSpc>
                <a:spcPts val="2100"/>
              </a:lnSpc>
              <a:spcBef>
                <a:spcPts val="0"/>
              </a:spcBef>
              <a:defRPr sz="2100" b="1">
                <a:latin typeface="+mj-lt"/>
              </a:defRPr>
            </a:lvl3pPr>
            <a:lvl4pPr>
              <a:lnSpc>
                <a:spcPts val="2100"/>
              </a:lnSpc>
              <a:spcBef>
                <a:spcPts val="0"/>
              </a:spcBef>
              <a:defRPr sz="2100" b="1">
                <a:latin typeface="+mj-lt"/>
              </a:defRPr>
            </a:lvl4pPr>
            <a:lvl5pPr>
              <a:lnSpc>
                <a:spcPts val="2100"/>
              </a:lnSpc>
              <a:spcBef>
                <a:spcPts val="0"/>
              </a:spcBef>
              <a:defRPr sz="2100" b="1">
                <a:latin typeface="+mj-lt"/>
              </a:defRPr>
            </a:lvl5pPr>
          </a:lstStyle>
          <a:p>
            <a:pPr lvl="0"/>
            <a:r>
              <a:rPr lang="en-US" dirty="0"/>
              <a:t>0000</a:t>
            </a:r>
            <a:endParaRPr lang="en-GB" dirty="0"/>
          </a:p>
        </p:txBody>
      </p:sp>
      <p:sp>
        <p:nvSpPr>
          <p:cNvPr id="52" name="Text Placeholder 51">
            <a:extLst>
              <a:ext uri="{FF2B5EF4-FFF2-40B4-BE49-F238E27FC236}">
                <a16:creationId xmlns:a16="http://schemas.microsoft.com/office/drawing/2014/main" id="{3603BB6D-5284-40CE-B569-5415802FEDFC}"/>
              </a:ext>
            </a:extLst>
          </p:cNvPr>
          <p:cNvSpPr>
            <a:spLocks noGrp="1"/>
          </p:cNvSpPr>
          <p:nvPr>
            <p:ph type="body" sz="quarter" idx="12"/>
          </p:nvPr>
        </p:nvSpPr>
        <p:spPr>
          <a:xfrm>
            <a:off x="1417726" y="2359074"/>
            <a:ext cx="1373157" cy="1088393"/>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 Placeholder 51">
            <a:extLst>
              <a:ext uri="{FF2B5EF4-FFF2-40B4-BE49-F238E27FC236}">
                <a16:creationId xmlns:a16="http://schemas.microsoft.com/office/drawing/2014/main" id="{9B4BDB89-BD83-43E0-8F21-4DE23428629D}"/>
              </a:ext>
            </a:extLst>
          </p:cNvPr>
          <p:cNvSpPr>
            <a:spLocks noGrp="1"/>
          </p:cNvSpPr>
          <p:nvPr>
            <p:ph type="body" sz="quarter" idx="13"/>
          </p:nvPr>
        </p:nvSpPr>
        <p:spPr>
          <a:xfrm>
            <a:off x="2938988" y="2352456"/>
            <a:ext cx="1373157" cy="1088393"/>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498596"/>
            <a:ext cx="6022459" cy="716707"/>
          </a:xfrm>
        </p:spPr>
        <p:txBody>
          <a:bodyPr/>
          <a:lstStyle>
            <a:lvl1pPr>
              <a:defRPr/>
            </a:lvl1pPr>
          </a:lstStyle>
          <a:p>
            <a:pPr lvl="0"/>
            <a:r>
              <a:rPr lang="en-GB" sz="3600">
                <a:effectLst/>
                <a:latin typeface="Calibri" panose="020F0502020204030204" pitchFamily="34" charset="0"/>
                <a:ea typeface="Calibri" panose="020F0502020204030204" pitchFamily="34" charset="0"/>
                <a:cs typeface="Times New Roman" panose="02020603050405020304" pitchFamily="18" charset="0"/>
              </a:rPr>
              <a:t>Welcome and introductions</a:t>
            </a:r>
          </a:p>
        </p:txBody>
      </p:sp>
      <p:sp>
        <p:nvSpPr>
          <p:cNvPr id="6" name="Rectangle: Rounded Corners 77">
            <a:extLst>
              <a:ext uri="{FF2B5EF4-FFF2-40B4-BE49-F238E27FC236}">
                <a16:creationId xmlns:a16="http://schemas.microsoft.com/office/drawing/2014/main" id="{9A5AEEB7-DD34-4772-9D09-A082D63C3DF5}"/>
              </a:ext>
            </a:extLst>
          </p:cNvPr>
          <p:cNvSpPr/>
          <p:nvPr userDrawn="1"/>
        </p:nvSpPr>
        <p:spPr>
          <a:xfrm>
            <a:off x="953077" y="2122376"/>
            <a:ext cx="9775604" cy="2526996"/>
          </a:xfrm>
          <a:custGeom>
            <a:avLst/>
            <a:gdLst>
              <a:gd name="connsiteX0" fmla="*/ 0 w 9788480"/>
              <a:gd name="connsiteY0" fmla="*/ 630000 h 1260000"/>
              <a:gd name="connsiteX1" fmla="*/ 630000 w 9788480"/>
              <a:gd name="connsiteY1" fmla="*/ 0 h 1260000"/>
              <a:gd name="connsiteX2" fmla="*/ 9158480 w 9788480"/>
              <a:gd name="connsiteY2" fmla="*/ 0 h 1260000"/>
              <a:gd name="connsiteX3" fmla="*/ 9788480 w 9788480"/>
              <a:gd name="connsiteY3" fmla="*/ 630000 h 1260000"/>
              <a:gd name="connsiteX4" fmla="*/ 9788480 w 9788480"/>
              <a:gd name="connsiteY4" fmla="*/ 630000 h 1260000"/>
              <a:gd name="connsiteX5" fmla="*/ 9158480 w 9788480"/>
              <a:gd name="connsiteY5" fmla="*/ 1260000 h 1260000"/>
              <a:gd name="connsiteX6" fmla="*/ 630000 w 9788480"/>
              <a:gd name="connsiteY6" fmla="*/ 1260000 h 1260000"/>
              <a:gd name="connsiteX7" fmla="*/ 0 w 9788480"/>
              <a:gd name="connsiteY7" fmla="*/ 630000 h 1260000"/>
              <a:gd name="connsiteX0" fmla="*/ 630000 w 9788480"/>
              <a:gd name="connsiteY0" fmla="*/ 0 h 1260000"/>
              <a:gd name="connsiteX1" fmla="*/ 9158480 w 9788480"/>
              <a:gd name="connsiteY1" fmla="*/ 0 h 1260000"/>
              <a:gd name="connsiteX2" fmla="*/ 9788480 w 9788480"/>
              <a:gd name="connsiteY2" fmla="*/ 630000 h 1260000"/>
              <a:gd name="connsiteX3" fmla="*/ 9788480 w 9788480"/>
              <a:gd name="connsiteY3" fmla="*/ 630000 h 1260000"/>
              <a:gd name="connsiteX4" fmla="*/ 9158480 w 9788480"/>
              <a:gd name="connsiteY4" fmla="*/ 1260000 h 1260000"/>
              <a:gd name="connsiteX5" fmla="*/ 630000 w 9788480"/>
              <a:gd name="connsiteY5" fmla="*/ 1260000 h 1260000"/>
              <a:gd name="connsiteX6" fmla="*/ 0 w 9788480"/>
              <a:gd name="connsiteY6" fmla="*/ 630000 h 1260000"/>
              <a:gd name="connsiteX7" fmla="*/ 721440 w 9788480"/>
              <a:gd name="connsiteY7" fmla="*/ 91440 h 1260000"/>
              <a:gd name="connsiteX0" fmla="*/ 630000 w 9788480"/>
              <a:gd name="connsiteY0" fmla="*/ 0 h 1260000"/>
              <a:gd name="connsiteX1" fmla="*/ 9158480 w 9788480"/>
              <a:gd name="connsiteY1" fmla="*/ 0 h 1260000"/>
              <a:gd name="connsiteX2" fmla="*/ 9788480 w 9788480"/>
              <a:gd name="connsiteY2" fmla="*/ 630000 h 1260000"/>
              <a:gd name="connsiteX3" fmla="*/ 9788480 w 9788480"/>
              <a:gd name="connsiteY3" fmla="*/ 630000 h 1260000"/>
              <a:gd name="connsiteX4" fmla="*/ 9158480 w 9788480"/>
              <a:gd name="connsiteY4" fmla="*/ 1260000 h 1260000"/>
              <a:gd name="connsiteX5" fmla="*/ 630000 w 9788480"/>
              <a:gd name="connsiteY5" fmla="*/ 1260000 h 1260000"/>
              <a:gd name="connsiteX6" fmla="*/ 0 w 9788480"/>
              <a:gd name="connsiteY6" fmla="*/ 630000 h 1260000"/>
              <a:gd name="connsiteX0" fmla="*/ 160112 w 9318592"/>
              <a:gd name="connsiteY0" fmla="*/ 0 h 2603429"/>
              <a:gd name="connsiteX1" fmla="*/ 8688592 w 9318592"/>
              <a:gd name="connsiteY1" fmla="*/ 0 h 2603429"/>
              <a:gd name="connsiteX2" fmla="*/ 9318592 w 9318592"/>
              <a:gd name="connsiteY2" fmla="*/ 630000 h 2603429"/>
              <a:gd name="connsiteX3" fmla="*/ 9318592 w 9318592"/>
              <a:gd name="connsiteY3" fmla="*/ 630000 h 2603429"/>
              <a:gd name="connsiteX4" fmla="*/ 8688592 w 9318592"/>
              <a:gd name="connsiteY4" fmla="*/ 1260000 h 2603429"/>
              <a:gd name="connsiteX5" fmla="*/ 160112 w 9318592"/>
              <a:gd name="connsiteY5" fmla="*/ 1260000 h 2603429"/>
              <a:gd name="connsiteX6" fmla="*/ 139712 w 9318592"/>
              <a:gd name="connsiteY6" fmla="*/ 2555053 h 2603429"/>
              <a:gd name="connsiteX0" fmla="*/ 585353 w 9743833"/>
              <a:gd name="connsiteY0" fmla="*/ 0 h 2555053"/>
              <a:gd name="connsiteX1" fmla="*/ 9113833 w 9743833"/>
              <a:gd name="connsiteY1" fmla="*/ 0 h 2555053"/>
              <a:gd name="connsiteX2" fmla="*/ 9743833 w 9743833"/>
              <a:gd name="connsiteY2" fmla="*/ 630000 h 2555053"/>
              <a:gd name="connsiteX3" fmla="*/ 9743833 w 9743833"/>
              <a:gd name="connsiteY3" fmla="*/ 630000 h 2555053"/>
              <a:gd name="connsiteX4" fmla="*/ 9113833 w 9743833"/>
              <a:gd name="connsiteY4" fmla="*/ 1260000 h 2555053"/>
              <a:gd name="connsiteX5" fmla="*/ 585353 w 9743833"/>
              <a:gd name="connsiteY5" fmla="*/ 1260000 h 2555053"/>
              <a:gd name="connsiteX6" fmla="*/ 564953 w 9743833"/>
              <a:gd name="connsiteY6" fmla="*/ 2555053 h 2555053"/>
              <a:gd name="connsiteX0" fmla="*/ 645811 w 9804291"/>
              <a:gd name="connsiteY0" fmla="*/ 0 h 2555053"/>
              <a:gd name="connsiteX1" fmla="*/ 9174291 w 9804291"/>
              <a:gd name="connsiteY1" fmla="*/ 0 h 2555053"/>
              <a:gd name="connsiteX2" fmla="*/ 9804291 w 9804291"/>
              <a:gd name="connsiteY2" fmla="*/ 630000 h 2555053"/>
              <a:gd name="connsiteX3" fmla="*/ 9804291 w 9804291"/>
              <a:gd name="connsiteY3" fmla="*/ 630000 h 2555053"/>
              <a:gd name="connsiteX4" fmla="*/ 9174291 w 9804291"/>
              <a:gd name="connsiteY4" fmla="*/ 1260000 h 2555053"/>
              <a:gd name="connsiteX5" fmla="*/ 645811 w 9804291"/>
              <a:gd name="connsiteY5" fmla="*/ 1260000 h 2555053"/>
              <a:gd name="connsiteX6" fmla="*/ 625411 w 9804291"/>
              <a:gd name="connsiteY6" fmla="*/ 2555053 h 2555053"/>
              <a:gd name="connsiteX0" fmla="*/ 603135 w 9761615"/>
              <a:gd name="connsiteY0" fmla="*/ 0 h 2463613"/>
              <a:gd name="connsiteX1" fmla="*/ 9131615 w 9761615"/>
              <a:gd name="connsiteY1" fmla="*/ 0 h 2463613"/>
              <a:gd name="connsiteX2" fmla="*/ 9761615 w 9761615"/>
              <a:gd name="connsiteY2" fmla="*/ 630000 h 2463613"/>
              <a:gd name="connsiteX3" fmla="*/ 9761615 w 9761615"/>
              <a:gd name="connsiteY3" fmla="*/ 630000 h 2463613"/>
              <a:gd name="connsiteX4" fmla="*/ 9131615 w 9761615"/>
              <a:gd name="connsiteY4" fmla="*/ 1260000 h 2463613"/>
              <a:gd name="connsiteX5" fmla="*/ 603135 w 9761615"/>
              <a:gd name="connsiteY5" fmla="*/ 1260000 h 2463613"/>
              <a:gd name="connsiteX6" fmla="*/ 653074 w 9761615"/>
              <a:gd name="connsiteY6" fmla="*/ 2463613 h 2463613"/>
              <a:gd name="connsiteX0" fmla="*/ 591473 w 9749953"/>
              <a:gd name="connsiteY0" fmla="*/ 0 h 2463613"/>
              <a:gd name="connsiteX1" fmla="*/ 9119953 w 9749953"/>
              <a:gd name="connsiteY1" fmla="*/ 0 h 2463613"/>
              <a:gd name="connsiteX2" fmla="*/ 9749953 w 9749953"/>
              <a:gd name="connsiteY2" fmla="*/ 630000 h 2463613"/>
              <a:gd name="connsiteX3" fmla="*/ 9749953 w 9749953"/>
              <a:gd name="connsiteY3" fmla="*/ 630000 h 2463613"/>
              <a:gd name="connsiteX4" fmla="*/ 9119953 w 9749953"/>
              <a:gd name="connsiteY4" fmla="*/ 1260000 h 2463613"/>
              <a:gd name="connsiteX5" fmla="*/ 591473 w 9749953"/>
              <a:gd name="connsiteY5" fmla="*/ 1260000 h 2463613"/>
              <a:gd name="connsiteX6" fmla="*/ 641412 w 9749953"/>
              <a:gd name="connsiteY6" fmla="*/ 2463613 h 2463613"/>
              <a:gd name="connsiteX0" fmla="*/ 653388 w 9811868"/>
              <a:gd name="connsiteY0" fmla="*/ 0 h 2463613"/>
              <a:gd name="connsiteX1" fmla="*/ 9181868 w 9811868"/>
              <a:gd name="connsiteY1" fmla="*/ 0 h 2463613"/>
              <a:gd name="connsiteX2" fmla="*/ 9811868 w 9811868"/>
              <a:gd name="connsiteY2" fmla="*/ 630000 h 2463613"/>
              <a:gd name="connsiteX3" fmla="*/ 9811868 w 9811868"/>
              <a:gd name="connsiteY3" fmla="*/ 630000 h 2463613"/>
              <a:gd name="connsiteX4" fmla="*/ 9181868 w 9811868"/>
              <a:gd name="connsiteY4" fmla="*/ 1260000 h 2463613"/>
              <a:gd name="connsiteX5" fmla="*/ 653388 w 9811868"/>
              <a:gd name="connsiteY5" fmla="*/ 1260000 h 2463613"/>
              <a:gd name="connsiteX6" fmla="*/ 703327 w 9811868"/>
              <a:gd name="connsiteY6" fmla="*/ 2463613 h 2463613"/>
              <a:gd name="connsiteX0" fmla="*/ 84257 w 9242737"/>
              <a:gd name="connsiteY0" fmla="*/ 0 h 2470647"/>
              <a:gd name="connsiteX1" fmla="*/ 8612737 w 9242737"/>
              <a:gd name="connsiteY1" fmla="*/ 0 h 2470647"/>
              <a:gd name="connsiteX2" fmla="*/ 9242737 w 9242737"/>
              <a:gd name="connsiteY2" fmla="*/ 630000 h 2470647"/>
              <a:gd name="connsiteX3" fmla="*/ 9242737 w 9242737"/>
              <a:gd name="connsiteY3" fmla="*/ 630000 h 2470647"/>
              <a:gd name="connsiteX4" fmla="*/ 8612737 w 9242737"/>
              <a:gd name="connsiteY4" fmla="*/ 1260000 h 2470647"/>
              <a:gd name="connsiteX5" fmla="*/ 84257 w 9242737"/>
              <a:gd name="connsiteY5" fmla="*/ 1260000 h 2470647"/>
              <a:gd name="connsiteX6" fmla="*/ 4748399 w 9242737"/>
              <a:gd name="connsiteY6" fmla="*/ 2470647 h 2470647"/>
              <a:gd name="connsiteX0" fmla="*/ 643963 w 9802443"/>
              <a:gd name="connsiteY0" fmla="*/ 0 h 2562285"/>
              <a:gd name="connsiteX1" fmla="*/ 9172443 w 9802443"/>
              <a:gd name="connsiteY1" fmla="*/ 0 h 2562285"/>
              <a:gd name="connsiteX2" fmla="*/ 9802443 w 9802443"/>
              <a:gd name="connsiteY2" fmla="*/ 630000 h 2562285"/>
              <a:gd name="connsiteX3" fmla="*/ 9802443 w 9802443"/>
              <a:gd name="connsiteY3" fmla="*/ 630000 h 2562285"/>
              <a:gd name="connsiteX4" fmla="*/ 9172443 w 9802443"/>
              <a:gd name="connsiteY4" fmla="*/ 1260000 h 2562285"/>
              <a:gd name="connsiteX5" fmla="*/ 643963 w 9802443"/>
              <a:gd name="connsiteY5" fmla="*/ 1260000 h 2562285"/>
              <a:gd name="connsiteX6" fmla="*/ 670446 w 9802443"/>
              <a:gd name="connsiteY6" fmla="*/ 2487240 h 2562285"/>
              <a:gd name="connsiteX7" fmla="*/ 5308105 w 9802443"/>
              <a:gd name="connsiteY7" fmla="*/ 2470647 h 2562285"/>
              <a:gd name="connsiteX0" fmla="*/ 643963 w 9802443"/>
              <a:gd name="connsiteY0" fmla="*/ 0 h 2487240"/>
              <a:gd name="connsiteX1" fmla="*/ 9172443 w 9802443"/>
              <a:gd name="connsiteY1" fmla="*/ 0 h 2487240"/>
              <a:gd name="connsiteX2" fmla="*/ 9802443 w 9802443"/>
              <a:gd name="connsiteY2" fmla="*/ 630000 h 2487240"/>
              <a:gd name="connsiteX3" fmla="*/ 9802443 w 9802443"/>
              <a:gd name="connsiteY3" fmla="*/ 630000 h 2487240"/>
              <a:gd name="connsiteX4" fmla="*/ 9172443 w 9802443"/>
              <a:gd name="connsiteY4" fmla="*/ 1260000 h 2487240"/>
              <a:gd name="connsiteX5" fmla="*/ 643963 w 9802443"/>
              <a:gd name="connsiteY5" fmla="*/ 1260000 h 2487240"/>
              <a:gd name="connsiteX6" fmla="*/ 670446 w 9802443"/>
              <a:gd name="connsiteY6" fmla="*/ 2487240 h 2487240"/>
              <a:gd name="connsiteX7" fmla="*/ 5308105 w 9802443"/>
              <a:gd name="connsiteY7" fmla="*/ 2470647 h 2487240"/>
              <a:gd name="connsiteX0" fmla="*/ 643963 w 9802443"/>
              <a:gd name="connsiteY0" fmla="*/ 0 h 2487240"/>
              <a:gd name="connsiteX1" fmla="*/ 9172443 w 9802443"/>
              <a:gd name="connsiteY1" fmla="*/ 0 h 2487240"/>
              <a:gd name="connsiteX2" fmla="*/ 9802443 w 9802443"/>
              <a:gd name="connsiteY2" fmla="*/ 630000 h 2487240"/>
              <a:gd name="connsiteX3" fmla="*/ 9802443 w 9802443"/>
              <a:gd name="connsiteY3" fmla="*/ 630000 h 2487240"/>
              <a:gd name="connsiteX4" fmla="*/ 9172443 w 9802443"/>
              <a:gd name="connsiteY4" fmla="*/ 1260000 h 2487240"/>
              <a:gd name="connsiteX5" fmla="*/ 643963 w 9802443"/>
              <a:gd name="connsiteY5" fmla="*/ 1260000 h 2487240"/>
              <a:gd name="connsiteX6" fmla="*/ 670446 w 9802443"/>
              <a:gd name="connsiteY6" fmla="*/ 2487240 h 2487240"/>
              <a:gd name="connsiteX7" fmla="*/ 5308105 w 9802443"/>
              <a:gd name="connsiteY7" fmla="*/ 2470647 h 2487240"/>
              <a:gd name="connsiteX0" fmla="*/ 643963 w 9802443"/>
              <a:gd name="connsiteY0" fmla="*/ 0 h 2487240"/>
              <a:gd name="connsiteX1" fmla="*/ 9172443 w 9802443"/>
              <a:gd name="connsiteY1" fmla="*/ 0 h 2487240"/>
              <a:gd name="connsiteX2" fmla="*/ 9802443 w 9802443"/>
              <a:gd name="connsiteY2" fmla="*/ 630000 h 2487240"/>
              <a:gd name="connsiteX3" fmla="*/ 9802443 w 9802443"/>
              <a:gd name="connsiteY3" fmla="*/ 630000 h 2487240"/>
              <a:gd name="connsiteX4" fmla="*/ 9172443 w 9802443"/>
              <a:gd name="connsiteY4" fmla="*/ 1260000 h 2487240"/>
              <a:gd name="connsiteX5" fmla="*/ 643963 w 9802443"/>
              <a:gd name="connsiteY5" fmla="*/ 1260000 h 2487240"/>
              <a:gd name="connsiteX6" fmla="*/ 670446 w 9802443"/>
              <a:gd name="connsiteY6" fmla="*/ 2487240 h 2487240"/>
              <a:gd name="connsiteX7" fmla="*/ 5308105 w 9802443"/>
              <a:gd name="connsiteY7" fmla="*/ 2477681 h 2487240"/>
              <a:gd name="connsiteX0" fmla="*/ 608057 w 9766537"/>
              <a:gd name="connsiteY0" fmla="*/ 0 h 2487240"/>
              <a:gd name="connsiteX1" fmla="*/ 9136537 w 9766537"/>
              <a:gd name="connsiteY1" fmla="*/ 0 h 2487240"/>
              <a:gd name="connsiteX2" fmla="*/ 9766537 w 9766537"/>
              <a:gd name="connsiteY2" fmla="*/ 630000 h 2487240"/>
              <a:gd name="connsiteX3" fmla="*/ 9766537 w 9766537"/>
              <a:gd name="connsiteY3" fmla="*/ 630000 h 2487240"/>
              <a:gd name="connsiteX4" fmla="*/ 9136537 w 9766537"/>
              <a:gd name="connsiteY4" fmla="*/ 1260000 h 2487240"/>
              <a:gd name="connsiteX5" fmla="*/ 608057 w 9766537"/>
              <a:gd name="connsiteY5" fmla="*/ 1260000 h 2487240"/>
              <a:gd name="connsiteX6" fmla="*/ 634540 w 9766537"/>
              <a:gd name="connsiteY6" fmla="*/ 2487240 h 2487240"/>
              <a:gd name="connsiteX7" fmla="*/ 5272199 w 9766537"/>
              <a:gd name="connsiteY7" fmla="*/ 2477681 h 2487240"/>
              <a:gd name="connsiteX0" fmla="*/ 570915 w 9729395"/>
              <a:gd name="connsiteY0" fmla="*/ 0 h 2487240"/>
              <a:gd name="connsiteX1" fmla="*/ 9099395 w 9729395"/>
              <a:gd name="connsiteY1" fmla="*/ 0 h 2487240"/>
              <a:gd name="connsiteX2" fmla="*/ 9729395 w 9729395"/>
              <a:gd name="connsiteY2" fmla="*/ 630000 h 2487240"/>
              <a:gd name="connsiteX3" fmla="*/ 9729395 w 9729395"/>
              <a:gd name="connsiteY3" fmla="*/ 630000 h 2487240"/>
              <a:gd name="connsiteX4" fmla="*/ 9099395 w 9729395"/>
              <a:gd name="connsiteY4" fmla="*/ 1260000 h 2487240"/>
              <a:gd name="connsiteX5" fmla="*/ 570915 w 9729395"/>
              <a:gd name="connsiteY5" fmla="*/ 1260000 h 2487240"/>
              <a:gd name="connsiteX6" fmla="*/ 597398 w 9729395"/>
              <a:gd name="connsiteY6" fmla="*/ 2487240 h 2487240"/>
              <a:gd name="connsiteX7" fmla="*/ 5235057 w 9729395"/>
              <a:gd name="connsiteY7" fmla="*/ 2477681 h 2487240"/>
              <a:gd name="connsiteX0" fmla="*/ 570915 w 9729395"/>
              <a:gd name="connsiteY0" fmla="*/ 0 h 2487240"/>
              <a:gd name="connsiteX1" fmla="*/ 9099395 w 9729395"/>
              <a:gd name="connsiteY1" fmla="*/ 0 h 2487240"/>
              <a:gd name="connsiteX2" fmla="*/ 9729395 w 9729395"/>
              <a:gd name="connsiteY2" fmla="*/ 630000 h 2487240"/>
              <a:gd name="connsiteX3" fmla="*/ 9729395 w 9729395"/>
              <a:gd name="connsiteY3" fmla="*/ 630000 h 2487240"/>
              <a:gd name="connsiteX4" fmla="*/ 9099395 w 9729395"/>
              <a:gd name="connsiteY4" fmla="*/ 1260000 h 2487240"/>
              <a:gd name="connsiteX5" fmla="*/ 570915 w 9729395"/>
              <a:gd name="connsiteY5" fmla="*/ 1260000 h 2487240"/>
              <a:gd name="connsiteX6" fmla="*/ 597398 w 9729395"/>
              <a:gd name="connsiteY6" fmla="*/ 2487240 h 2487240"/>
              <a:gd name="connsiteX7" fmla="*/ 5235057 w 9729395"/>
              <a:gd name="connsiteY7" fmla="*/ 2477681 h 2487240"/>
              <a:gd name="connsiteX0" fmla="*/ 556797 w 9715277"/>
              <a:gd name="connsiteY0" fmla="*/ 0 h 2487240"/>
              <a:gd name="connsiteX1" fmla="*/ 9085277 w 9715277"/>
              <a:gd name="connsiteY1" fmla="*/ 0 h 2487240"/>
              <a:gd name="connsiteX2" fmla="*/ 9715277 w 9715277"/>
              <a:gd name="connsiteY2" fmla="*/ 630000 h 2487240"/>
              <a:gd name="connsiteX3" fmla="*/ 9715277 w 9715277"/>
              <a:gd name="connsiteY3" fmla="*/ 630000 h 2487240"/>
              <a:gd name="connsiteX4" fmla="*/ 9085277 w 9715277"/>
              <a:gd name="connsiteY4" fmla="*/ 1260000 h 2487240"/>
              <a:gd name="connsiteX5" fmla="*/ 556797 w 9715277"/>
              <a:gd name="connsiteY5" fmla="*/ 1260000 h 2487240"/>
              <a:gd name="connsiteX6" fmla="*/ 583280 w 9715277"/>
              <a:gd name="connsiteY6" fmla="*/ 2487240 h 2487240"/>
              <a:gd name="connsiteX7" fmla="*/ 5220939 w 9715277"/>
              <a:gd name="connsiteY7" fmla="*/ 2477681 h 2487240"/>
              <a:gd name="connsiteX0" fmla="*/ 559611 w 9718091"/>
              <a:gd name="connsiteY0" fmla="*/ 0 h 2487240"/>
              <a:gd name="connsiteX1" fmla="*/ 9088091 w 9718091"/>
              <a:gd name="connsiteY1" fmla="*/ 0 h 2487240"/>
              <a:gd name="connsiteX2" fmla="*/ 9718091 w 9718091"/>
              <a:gd name="connsiteY2" fmla="*/ 630000 h 2487240"/>
              <a:gd name="connsiteX3" fmla="*/ 9718091 w 9718091"/>
              <a:gd name="connsiteY3" fmla="*/ 630000 h 2487240"/>
              <a:gd name="connsiteX4" fmla="*/ 9088091 w 9718091"/>
              <a:gd name="connsiteY4" fmla="*/ 1260000 h 2487240"/>
              <a:gd name="connsiteX5" fmla="*/ 559611 w 9718091"/>
              <a:gd name="connsiteY5" fmla="*/ 1260000 h 2487240"/>
              <a:gd name="connsiteX6" fmla="*/ 586094 w 9718091"/>
              <a:gd name="connsiteY6" fmla="*/ 2487240 h 2487240"/>
              <a:gd name="connsiteX7" fmla="*/ 5223753 w 9718091"/>
              <a:gd name="connsiteY7" fmla="*/ 2477681 h 2487240"/>
              <a:gd name="connsiteX0" fmla="*/ 559611 w 9718091"/>
              <a:gd name="connsiteY0" fmla="*/ 0 h 2487240"/>
              <a:gd name="connsiteX1" fmla="*/ 9088091 w 9718091"/>
              <a:gd name="connsiteY1" fmla="*/ 0 h 2487240"/>
              <a:gd name="connsiteX2" fmla="*/ 9718091 w 9718091"/>
              <a:gd name="connsiteY2" fmla="*/ 630000 h 2487240"/>
              <a:gd name="connsiteX3" fmla="*/ 9718091 w 9718091"/>
              <a:gd name="connsiteY3" fmla="*/ 630000 h 2487240"/>
              <a:gd name="connsiteX4" fmla="*/ 9088091 w 9718091"/>
              <a:gd name="connsiteY4" fmla="*/ 1260000 h 2487240"/>
              <a:gd name="connsiteX5" fmla="*/ 559611 w 9718091"/>
              <a:gd name="connsiteY5" fmla="*/ 1260000 h 2487240"/>
              <a:gd name="connsiteX6" fmla="*/ 586094 w 9718091"/>
              <a:gd name="connsiteY6" fmla="*/ 2487240 h 2487240"/>
              <a:gd name="connsiteX7" fmla="*/ 5223753 w 9718091"/>
              <a:gd name="connsiteY7" fmla="*/ 2477681 h 2487240"/>
              <a:gd name="connsiteX0" fmla="*/ 625117 w 9783597"/>
              <a:gd name="connsiteY0" fmla="*/ 0 h 2487240"/>
              <a:gd name="connsiteX1" fmla="*/ 9153597 w 9783597"/>
              <a:gd name="connsiteY1" fmla="*/ 0 h 2487240"/>
              <a:gd name="connsiteX2" fmla="*/ 9783597 w 9783597"/>
              <a:gd name="connsiteY2" fmla="*/ 630000 h 2487240"/>
              <a:gd name="connsiteX3" fmla="*/ 9783597 w 9783597"/>
              <a:gd name="connsiteY3" fmla="*/ 630000 h 2487240"/>
              <a:gd name="connsiteX4" fmla="*/ 9153597 w 9783597"/>
              <a:gd name="connsiteY4" fmla="*/ 1260000 h 2487240"/>
              <a:gd name="connsiteX5" fmla="*/ 625117 w 9783597"/>
              <a:gd name="connsiteY5" fmla="*/ 1260000 h 2487240"/>
              <a:gd name="connsiteX6" fmla="*/ 651600 w 9783597"/>
              <a:gd name="connsiteY6" fmla="*/ 2487240 h 2487240"/>
              <a:gd name="connsiteX7" fmla="*/ 5289259 w 9783597"/>
              <a:gd name="connsiteY7" fmla="*/ 2477681 h 2487240"/>
              <a:gd name="connsiteX0" fmla="*/ 617124 w 9775604"/>
              <a:gd name="connsiteY0" fmla="*/ 0 h 2487240"/>
              <a:gd name="connsiteX1" fmla="*/ 9145604 w 9775604"/>
              <a:gd name="connsiteY1" fmla="*/ 0 h 2487240"/>
              <a:gd name="connsiteX2" fmla="*/ 9775604 w 9775604"/>
              <a:gd name="connsiteY2" fmla="*/ 630000 h 2487240"/>
              <a:gd name="connsiteX3" fmla="*/ 9775604 w 9775604"/>
              <a:gd name="connsiteY3" fmla="*/ 630000 h 2487240"/>
              <a:gd name="connsiteX4" fmla="*/ 9145604 w 9775604"/>
              <a:gd name="connsiteY4" fmla="*/ 1260000 h 2487240"/>
              <a:gd name="connsiteX5" fmla="*/ 617124 w 9775604"/>
              <a:gd name="connsiteY5" fmla="*/ 1260000 h 2487240"/>
              <a:gd name="connsiteX6" fmla="*/ 643607 w 9775604"/>
              <a:gd name="connsiteY6" fmla="*/ 2487240 h 2487240"/>
              <a:gd name="connsiteX7" fmla="*/ 5281266 w 9775604"/>
              <a:gd name="connsiteY7" fmla="*/ 2477681 h 2487240"/>
              <a:gd name="connsiteX0" fmla="*/ 617124 w 9775604"/>
              <a:gd name="connsiteY0" fmla="*/ 0 h 2493584"/>
              <a:gd name="connsiteX1" fmla="*/ 9145604 w 9775604"/>
              <a:gd name="connsiteY1" fmla="*/ 0 h 2493584"/>
              <a:gd name="connsiteX2" fmla="*/ 9775604 w 9775604"/>
              <a:gd name="connsiteY2" fmla="*/ 630000 h 2493584"/>
              <a:gd name="connsiteX3" fmla="*/ 9775604 w 9775604"/>
              <a:gd name="connsiteY3" fmla="*/ 630000 h 2493584"/>
              <a:gd name="connsiteX4" fmla="*/ 9145604 w 9775604"/>
              <a:gd name="connsiteY4" fmla="*/ 1260000 h 2493584"/>
              <a:gd name="connsiteX5" fmla="*/ 617124 w 9775604"/>
              <a:gd name="connsiteY5" fmla="*/ 1260000 h 2493584"/>
              <a:gd name="connsiteX6" fmla="*/ 643607 w 9775604"/>
              <a:gd name="connsiteY6" fmla="*/ 2487240 h 2493584"/>
              <a:gd name="connsiteX7" fmla="*/ 9662434 w 9775604"/>
              <a:gd name="connsiteY7" fmla="*/ 2493584 h 2493584"/>
              <a:gd name="connsiteX0" fmla="*/ 617124 w 9775604"/>
              <a:gd name="connsiteY0" fmla="*/ 0 h 2487240"/>
              <a:gd name="connsiteX1" fmla="*/ 9145604 w 9775604"/>
              <a:gd name="connsiteY1" fmla="*/ 0 h 2487240"/>
              <a:gd name="connsiteX2" fmla="*/ 9775604 w 9775604"/>
              <a:gd name="connsiteY2" fmla="*/ 630000 h 2487240"/>
              <a:gd name="connsiteX3" fmla="*/ 9775604 w 9775604"/>
              <a:gd name="connsiteY3" fmla="*/ 630000 h 2487240"/>
              <a:gd name="connsiteX4" fmla="*/ 9145604 w 9775604"/>
              <a:gd name="connsiteY4" fmla="*/ 1260000 h 2487240"/>
              <a:gd name="connsiteX5" fmla="*/ 617124 w 9775604"/>
              <a:gd name="connsiteY5" fmla="*/ 1260000 h 2487240"/>
              <a:gd name="connsiteX6" fmla="*/ 643607 w 9775604"/>
              <a:gd name="connsiteY6" fmla="*/ 2487240 h 2487240"/>
              <a:gd name="connsiteX7" fmla="*/ 9686288 w 9775604"/>
              <a:gd name="connsiteY7" fmla="*/ 2477681 h 2487240"/>
              <a:gd name="connsiteX0" fmla="*/ 60533 w 9775604"/>
              <a:gd name="connsiteY0" fmla="*/ 0 h 2526996"/>
              <a:gd name="connsiteX1" fmla="*/ 9145604 w 9775604"/>
              <a:gd name="connsiteY1" fmla="*/ 39756 h 2526996"/>
              <a:gd name="connsiteX2" fmla="*/ 9775604 w 9775604"/>
              <a:gd name="connsiteY2" fmla="*/ 669756 h 2526996"/>
              <a:gd name="connsiteX3" fmla="*/ 9775604 w 9775604"/>
              <a:gd name="connsiteY3" fmla="*/ 669756 h 2526996"/>
              <a:gd name="connsiteX4" fmla="*/ 9145604 w 9775604"/>
              <a:gd name="connsiteY4" fmla="*/ 1299756 h 2526996"/>
              <a:gd name="connsiteX5" fmla="*/ 617124 w 9775604"/>
              <a:gd name="connsiteY5" fmla="*/ 1299756 h 2526996"/>
              <a:gd name="connsiteX6" fmla="*/ 643607 w 9775604"/>
              <a:gd name="connsiteY6" fmla="*/ 2526996 h 2526996"/>
              <a:gd name="connsiteX7" fmla="*/ 9686288 w 9775604"/>
              <a:gd name="connsiteY7" fmla="*/ 2517437 h 252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5604" h="2526996">
                <a:moveTo>
                  <a:pt x="60533" y="0"/>
                </a:moveTo>
                <a:lnTo>
                  <a:pt x="9145604" y="39756"/>
                </a:lnTo>
                <a:cubicBezTo>
                  <a:pt x="9493543" y="39756"/>
                  <a:pt x="9775604" y="321817"/>
                  <a:pt x="9775604" y="669756"/>
                </a:cubicBezTo>
                <a:lnTo>
                  <a:pt x="9775604" y="669756"/>
                </a:lnTo>
                <a:cubicBezTo>
                  <a:pt x="9775604" y="1017695"/>
                  <a:pt x="9493543" y="1299756"/>
                  <a:pt x="9145604" y="1299756"/>
                </a:cubicBezTo>
                <a:lnTo>
                  <a:pt x="617124" y="1299756"/>
                </a:lnTo>
                <a:cubicBezTo>
                  <a:pt x="-209031" y="1303831"/>
                  <a:pt x="-211122" y="2479966"/>
                  <a:pt x="643607" y="2526996"/>
                </a:cubicBezTo>
                <a:lnTo>
                  <a:pt x="9686288" y="2517437"/>
                </a:lnTo>
              </a:path>
            </a:pathLst>
          </a:cu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3" name="Oval 42">
            <a:extLst>
              <a:ext uri="{FF2B5EF4-FFF2-40B4-BE49-F238E27FC236}">
                <a16:creationId xmlns:a16="http://schemas.microsoft.com/office/drawing/2014/main" id="{A7C1C08E-130B-4A2A-93AC-478CE7401070}"/>
              </a:ext>
            </a:extLst>
          </p:cNvPr>
          <p:cNvSpPr/>
          <p:nvPr userDrawn="1"/>
        </p:nvSpPr>
        <p:spPr>
          <a:xfrm>
            <a:off x="4412586" y="2035878"/>
            <a:ext cx="216000" cy="216000"/>
          </a:xfrm>
          <a:prstGeom prst="ellipse">
            <a:avLst/>
          </a:prstGeom>
          <a:solidFill>
            <a:schemeClr val="accent3"/>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4" name="Oval 43">
            <a:extLst>
              <a:ext uri="{FF2B5EF4-FFF2-40B4-BE49-F238E27FC236}">
                <a16:creationId xmlns:a16="http://schemas.microsoft.com/office/drawing/2014/main" id="{EE1F7FFF-FEA8-450C-87F8-F4902E267963}"/>
              </a:ext>
            </a:extLst>
          </p:cNvPr>
          <p:cNvSpPr/>
          <p:nvPr userDrawn="1"/>
        </p:nvSpPr>
        <p:spPr>
          <a:xfrm>
            <a:off x="2896390" y="2035878"/>
            <a:ext cx="216000" cy="216000"/>
          </a:xfrm>
          <a:prstGeom prst="ellipse">
            <a:avLst/>
          </a:prstGeom>
          <a:solidFill>
            <a:schemeClr val="accent3"/>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Oval 44">
            <a:extLst>
              <a:ext uri="{FF2B5EF4-FFF2-40B4-BE49-F238E27FC236}">
                <a16:creationId xmlns:a16="http://schemas.microsoft.com/office/drawing/2014/main" id="{E0F779DF-AB9D-4840-B3C7-667A7FF8D9AB}"/>
              </a:ext>
            </a:extLst>
          </p:cNvPr>
          <p:cNvSpPr/>
          <p:nvPr userDrawn="1"/>
        </p:nvSpPr>
        <p:spPr>
          <a:xfrm>
            <a:off x="1380194" y="2035878"/>
            <a:ext cx="216000" cy="216000"/>
          </a:xfrm>
          <a:prstGeom prst="ellipse">
            <a:avLst/>
          </a:prstGeom>
          <a:solidFill>
            <a:schemeClr val="accent3"/>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6" name="Oval 45">
            <a:extLst>
              <a:ext uri="{FF2B5EF4-FFF2-40B4-BE49-F238E27FC236}">
                <a16:creationId xmlns:a16="http://schemas.microsoft.com/office/drawing/2014/main" id="{EA2CF28D-B1DA-4BFA-9FFD-74378B6944A2}"/>
              </a:ext>
            </a:extLst>
          </p:cNvPr>
          <p:cNvSpPr/>
          <p:nvPr userDrawn="1"/>
        </p:nvSpPr>
        <p:spPr>
          <a:xfrm>
            <a:off x="948379" y="2062720"/>
            <a:ext cx="125425" cy="125425"/>
          </a:xfrm>
          <a:prstGeom prst="ellipse">
            <a:avLst/>
          </a:prstGeom>
          <a:solidFill>
            <a:schemeClr val="accent3"/>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Oval 46">
            <a:extLst>
              <a:ext uri="{FF2B5EF4-FFF2-40B4-BE49-F238E27FC236}">
                <a16:creationId xmlns:a16="http://schemas.microsoft.com/office/drawing/2014/main" id="{6E04340B-AB45-428F-BA3E-750178FF24C0}"/>
              </a:ext>
            </a:extLst>
          </p:cNvPr>
          <p:cNvSpPr/>
          <p:nvPr userDrawn="1"/>
        </p:nvSpPr>
        <p:spPr>
          <a:xfrm>
            <a:off x="7444978" y="2035878"/>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8" name="Oval 47">
            <a:extLst>
              <a:ext uri="{FF2B5EF4-FFF2-40B4-BE49-F238E27FC236}">
                <a16:creationId xmlns:a16="http://schemas.microsoft.com/office/drawing/2014/main" id="{48EAE28F-D980-4316-B254-6D7B7C332864}"/>
              </a:ext>
            </a:extLst>
          </p:cNvPr>
          <p:cNvSpPr/>
          <p:nvPr userDrawn="1"/>
        </p:nvSpPr>
        <p:spPr>
          <a:xfrm>
            <a:off x="8961175" y="2035878"/>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Oval 48">
            <a:extLst>
              <a:ext uri="{FF2B5EF4-FFF2-40B4-BE49-F238E27FC236}">
                <a16:creationId xmlns:a16="http://schemas.microsoft.com/office/drawing/2014/main" id="{E101290E-5DD5-43C6-975F-8447ADB0DB60}"/>
              </a:ext>
            </a:extLst>
          </p:cNvPr>
          <p:cNvSpPr/>
          <p:nvPr userDrawn="1"/>
        </p:nvSpPr>
        <p:spPr>
          <a:xfrm>
            <a:off x="5928782" y="2035878"/>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1" name="Oval 50">
            <a:extLst>
              <a:ext uri="{FF2B5EF4-FFF2-40B4-BE49-F238E27FC236}">
                <a16:creationId xmlns:a16="http://schemas.microsoft.com/office/drawing/2014/main" id="{12E47DB5-51D0-4657-A537-C462E2B36D85}"/>
              </a:ext>
            </a:extLst>
          </p:cNvPr>
          <p:cNvSpPr/>
          <p:nvPr userDrawn="1"/>
        </p:nvSpPr>
        <p:spPr>
          <a:xfrm>
            <a:off x="10573309" y="4574884"/>
            <a:ext cx="125425" cy="125425"/>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4" name="Text Placeholder 51">
            <a:extLst>
              <a:ext uri="{FF2B5EF4-FFF2-40B4-BE49-F238E27FC236}">
                <a16:creationId xmlns:a16="http://schemas.microsoft.com/office/drawing/2014/main" id="{E9DEEE1C-AEB8-4D63-A7D1-E387BCDD707E}"/>
              </a:ext>
            </a:extLst>
          </p:cNvPr>
          <p:cNvSpPr>
            <a:spLocks noGrp="1"/>
          </p:cNvSpPr>
          <p:nvPr>
            <p:ph type="body" sz="quarter" idx="14"/>
          </p:nvPr>
        </p:nvSpPr>
        <p:spPr>
          <a:xfrm>
            <a:off x="4460250" y="2352456"/>
            <a:ext cx="1373157" cy="1088393"/>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5" name="Text Placeholder 51">
            <a:extLst>
              <a:ext uri="{FF2B5EF4-FFF2-40B4-BE49-F238E27FC236}">
                <a16:creationId xmlns:a16="http://schemas.microsoft.com/office/drawing/2014/main" id="{6DA2B594-ABA5-483C-B01D-E0620DB95E1C}"/>
              </a:ext>
            </a:extLst>
          </p:cNvPr>
          <p:cNvSpPr>
            <a:spLocks noGrp="1"/>
          </p:cNvSpPr>
          <p:nvPr>
            <p:ph type="body" sz="quarter" idx="15"/>
          </p:nvPr>
        </p:nvSpPr>
        <p:spPr>
          <a:xfrm>
            <a:off x="5981512" y="2347224"/>
            <a:ext cx="1373157" cy="1088393"/>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Text Placeholder 51">
            <a:extLst>
              <a:ext uri="{FF2B5EF4-FFF2-40B4-BE49-F238E27FC236}">
                <a16:creationId xmlns:a16="http://schemas.microsoft.com/office/drawing/2014/main" id="{D7985CE9-49EA-4F53-B364-406C9D4F11DA}"/>
              </a:ext>
            </a:extLst>
          </p:cNvPr>
          <p:cNvSpPr>
            <a:spLocks noGrp="1"/>
          </p:cNvSpPr>
          <p:nvPr>
            <p:ph type="body" sz="quarter" idx="16"/>
          </p:nvPr>
        </p:nvSpPr>
        <p:spPr>
          <a:xfrm>
            <a:off x="7502774" y="2340606"/>
            <a:ext cx="1373157" cy="1088393"/>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7" name="Text Placeholder 51">
            <a:extLst>
              <a:ext uri="{FF2B5EF4-FFF2-40B4-BE49-F238E27FC236}">
                <a16:creationId xmlns:a16="http://schemas.microsoft.com/office/drawing/2014/main" id="{9ABEFFE1-9C5D-4BF3-8B54-D5BFD1E43D88}"/>
              </a:ext>
            </a:extLst>
          </p:cNvPr>
          <p:cNvSpPr>
            <a:spLocks noGrp="1"/>
          </p:cNvSpPr>
          <p:nvPr>
            <p:ph type="body" sz="quarter" idx="17"/>
          </p:nvPr>
        </p:nvSpPr>
        <p:spPr>
          <a:xfrm>
            <a:off x="9024034" y="2340606"/>
            <a:ext cx="1373157" cy="1088393"/>
          </a:xfrm>
        </p:spPr>
        <p:txBody>
          <a:bodyPr lIns="0" tIns="0" rIns="0" bIns="0">
            <a:normAutofit/>
          </a:bodyPr>
          <a:lstStyle>
            <a:lvl1pPr>
              <a:lnSpc>
                <a:spcPts val="960"/>
              </a:lnSpc>
              <a:spcBef>
                <a:spcPts val="0"/>
              </a:spcBef>
              <a:defRPr sz="800" spc="-10"/>
            </a:lvl1pPr>
            <a:lvl2pPr>
              <a:lnSpc>
                <a:spcPts val="960"/>
              </a:lnSpc>
              <a:spcBef>
                <a:spcPts val="0"/>
              </a:spcBef>
              <a:defRPr sz="800" spc="-10"/>
            </a:lvl2pPr>
            <a:lvl3pPr>
              <a:lnSpc>
                <a:spcPts val="960"/>
              </a:lnSpc>
              <a:spcBef>
                <a:spcPts val="0"/>
              </a:spcBef>
              <a:defRPr sz="800" spc="-10"/>
            </a:lvl3pPr>
            <a:lvl4pPr>
              <a:lnSpc>
                <a:spcPts val="960"/>
              </a:lnSpc>
              <a:spcBef>
                <a:spcPts val="0"/>
              </a:spcBef>
              <a:defRPr sz="800" spc="-10"/>
            </a:lvl4pPr>
            <a:lvl5pPr>
              <a:lnSpc>
                <a:spcPts val="960"/>
              </a:lnSpc>
              <a:spcBef>
                <a:spcPts val="0"/>
              </a:spcBef>
              <a:defRPr sz="800" spc="-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Oval 75">
            <a:extLst>
              <a:ext uri="{FF2B5EF4-FFF2-40B4-BE49-F238E27FC236}">
                <a16:creationId xmlns:a16="http://schemas.microsoft.com/office/drawing/2014/main" id="{EABFEB1C-07BA-4010-8400-D822151CE198}"/>
              </a:ext>
            </a:extLst>
          </p:cNvPr>
          <p:cNvSpPr/>
          <p:nvPr userDrawn="1"/>
        </p:nvSpPr>
        <p:spPr>
          <a:xfrm>
            <a:off x="4413600" y="4562753"/>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7" name="Oval 76">
            <a:extLst>
              <a:ext uri="{FF2B5EF4-FFF2-40B4-BE49-F238E27FC236}">
                <a16:creationId xmlns:a16="http://schemas.microsoft.com/office/drawing/2014/main" id="{A38DEAFA-2CAB-4E6D-84D3-875580D55C9A}"/>
              </a:ext>
            </a:extLst>
          </p:cNvPr>
          <p:cNvSpPr/>
          <p:nvPr userDrawn="1"/>
        </p:nvSpPr>
        <p:spPr>
          <a:xfrm>
            <a:off x="2898000" y="4562753"/>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8" name="Oval 77">
            <a:extLst>
              <a:ext uri="{FF2B5EF4-FFF2-40B4-BE49-F238E27FC236}">
                <a16:creationId xmlns:a16="http://schemas.microsoft.com/office/drawing/2014/main" id="{D5B15481-8812-4345-AAEB-70915E750668}"/>
              </a:ext>
            </a:extLst>
          </p:cNvPr>
          <p:cNvSpPr/>
          <p:nvPr userDrawn="1"/>
        </p:nvSpPr>
        <p:spPr>
          <a:xfrm>
            <a:off x="1378800" y="4562753"/>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9" name="Oval 78">
            <a:extLst>
              <a:ext uri="{FF2B5EF4-FFF2-40B4-BE49-F238E27FC236}">
                <a16:creationId xmlns:a16="http://schemas.microsoft.com/office/drawing/2014/main" id="{68C5C900-98E8-4375-B93C-E0A6BD9F4F71}"/>
              </a:ext>
            </a:extLst>
          </p:cNvPr>
          <p:cNvSpPr/>
          <p:nvPr userDrawn="1"/>
        </p:nvSpPr>
        <p:spPr>
          <a:xfrm>
            <a:off x="7444800" y="4562753"/>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0" name="Oval 79">
            <a:extLst>
              <a:ext uri="{FF2B5EF4-FFF2-40B4-BE49-F238E27FC236}">
                <a16:creationId xmlns:a16="http://schemas.microsoft.com/office/drawing/2014/main" id="{CDCB8B83-1C4C-4B55-B0FD-6B619E47A761}"/>
              </a:ext>
            </a:extLst>
          </p:cNvPr>
          <p:cNvSpPr/>
          <p:nvPr userDrawn="1"/>
        </p:nvSpPr>
        <p:spPr>
          <a:xfrm>
            <a:off x="8960400" y="4562753"/>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1" name="Oval 80">
            <a:extLst>
              <a:ext uri="{FF2B5EF4-FFF2-40B4-BE49-F238E27FC236}">
                <a16:creationId xmlns:a16="http://schemas.microsoft.com/office/drawing/2014/main" id="{C5A7CAE1-37A0-48DC-84D9-55552F9C6ED2}"/>
              </a:ext>
            </a:extLst>
          </p:cNvPr>
          <p:cNvSpPr/>
          <p:nvPr userDrawn="1"/>
        </p:nvSpPr>
        <p:spPr>
          <a:xfrm>
            <a:off x="5929200" y="4562753"/>
            <a:ext cx="216000" cy="216000"/>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43135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498596"/>
            <a:ext cx="6022459" cy="716707"/>
          </a:xfrm>
        </p:spPr>
        <p:txBody>
          <a:bodyPr/>
          <a:lstStyle>
            <a:lvl1pPr>
              <a:defRPr/>
            </a:lvl1pPr>
          </a:lstStyle>
          <a:p>
            <a:pPr lvl="0"/>
            <a:r>
              <a:rPr lang="en-GB" sz="3600">
                <a:effectLst/>
                <a:latin typeface="Calibri" panose="020F0502020204030204" pitchFamily="34" charset="0"/>
                <a:ea typeface="Calibri" panose="020F0502020204030204" pitchFamily="34" charset="0"/>
                <a:cs typeface="Times New Roman" panose="02020603050405020304" pitchFamily="18" charset="0"/>
              </a:rPr>
              <a:t>Objectives of the workshop</a:t>
            </a:r>
          </a:p>
        </p:txBody>
      </p:sp>
      <p:sp>
        <p:nvSpPr>
          <p:cNvPr id="9" name="Text Placeholder 8"/>
          <p:cNvSpPr>
            <a:spLocks noGrp="1"/>
          </p:cNvSpPr>
          <p:nvPr>
            <p:ph type="body" sz="quarter" idx="12" hasCustomPrompt="1"/>
          </p:nvPr>
        </p:nvSpPr>
        <p:spPr>
          <a:xfrm>
            <a:off x="526800" y="1916113"/>
            <a:ext cx="11149263" cy="4213225"/>
          </a:xfrm>
        </p:spPr>
        <p:txBody>
          <a:bodyPr/>
          <a:lstStyle>
            <a:lvl1pPr marL="228600" marR="0" indent="-228600" algn="l" defTabSz="914400" rtl="0" eaLnBrk="1" fontAlgn="auto" latinLnBrk="0" hangingPunct="1">
              <a:lnSpc>
                <a:spcPct val="150000"/>
              </a:lnSpc>
              <a:spcBef>
                <a:spcPts val="1000"/>
              </a:spcBef>
              <a:spcAft>
                <a:spcPts val="0"/>
              </a:spcAft>
              <a:buClrTx/>
              <a:buSzTx/>
              <a:buFont typeface="+mj-lt"/>
              <a:buAutoNum type="arabicPeriod"/>
              <a:tabLst/>
              <a:defRPr lang="en-GB" sz="3200" smtClean="0">
                <a:effectLst/>
                <a:latin typeface="Calibri" panose="020F0502020204030204" pitchFamily="34" charset="0"/>
                <a:cs typeface="Calibri" panose="020F0502020204030204" pitchFamily="34" charset="0"/>
              </a:defRPr>
            </a:lvl1pPr>
            <a:lvl2pPr marL="0" marR="0"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lang="en-GB" sz="1100" b="0" kern="1200" cap="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2pPr>
            <a:lvl3pPr>
              <a:defRPr sz="1600"/>
            </a:lvl3pPr>
            <a:lvl4pPr marL="273050" indent="-273050">
              <a:defRPr lang="en-GB" sz="1100" kern="1200" spc="-3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4pPr>
            <a:lvl5pPr>
              <a:buFont typeface="+mj-lt"/>
              <a:buAutoNum type="arabicPeriod"/>
              <a:defRPr sz="1600"/>
            </a:lvl5pPr>
          </a:lstStyle>
          <a:p>
            <a:pPr lvl="0"/>
            <a:r>
              <a:rPr lang="en-GB"/>
              <a:t>Take away a high level understanding of current scheme and consider in light of expansion</a:t>
            </a:r>
          </a:p>
          <a:p>
            <a:pPr lvl="0"/>
            <a:r>
              <a:rPr lang="en-GB"/>
              <a:t>Ask questions</a:t>
            </a:r>
          </a:p>
          <a:p>
            <a:pPr lvl="0"/>
            <a:r>
              <a:rPr lang="en-GB"/>
              <a:t>Consider next session</a:t>
            </a:r>
          </a:p>
          <a:p>
            <a:pPr lvl="0"/>
            <a:endParaRPr lang="en-GB"/>
          </a:p>
        </p:txBody>
      </p:sp>
    </p:spTree>
    <p:extLst>
      <p:ext uri="{BB962C8B-B14F-4D97-AF65-F5344CB8AC3E}">
        <p14:creationId xmlns:p14="http://schemas.microsoft.com/office/powerpoint/2010/main" val="12281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498596"/>
            <a:ext cx="6022459" cy="716707"/>
          </a:xfrm>
        </p:spPr>
        <p:txBody>
          <a:bodyPr/>
          <a:lstStyle>
            <a:lvl1pPr>
              <a:defRPr/>
            </a:lvl1pPr>
          </a:lstStyle>
          <a:p>
            <a:pPr lvl="0"/>
            <a:r>
              <a:rPr lang="en-GB" sz="3600">
                <a:effectLst/>
                <a:latin typeface="Calibri" panose="020F0502020204030204" pitchFamily="34" charset="0"/>
                <a:ea typeface="Calibri" panose="020F0502020204030204" pitchFamily="34" charset="0"/>
                <a:cs typeface="Times New Roman" panose="02020603050405020304" pitchFamily="18" charset="0"/>
              </a:rPr>
              <a:t>Set the scene	</a:t>
            </a:r>
          </a:p>
        </p:txBody>
      </p:sp>
      <p:sp>
        <p:nvSpPr>
          <p:cNvPr id="2" name="TextBox 1">
            <a:extLst>
              <a:ext uri="{FF2B5EF4-FFF2-40B4-BE49-F238E27FC236}">
                <a16:creationId xmlns:a16="http://schemas.microsoft.com/office/drawing/2014/main" id="{271076B6-424F-432B-A6ED-6393B87DF03B}"/>
              </a:ext>
            </a:extLst>
          </p:cNvPr>
          <p:cNvSpPr txBox="1"/>
          <p:nvPr userDrawn="1"/>
        </p:nvSpPr>
        <p:spPr>
          <a:xfrm>
            <a:off x="439113" y="1630392"/>
            <a:ext cx="9187966" cy="2031325"/>
          </a:xfrm>
          <a:prstGeom prst="rect">
            <a:avLst/>
          </a:prstGeom>
          <a:noFill/>
        </p:spPr>
        <p:txBody>
          <a:bodyPr wrap="square" rtlCol="0">
            <a:spAutoFit/>
          </a:bodyPr>
          <a:lstStyle/>
          <a:p>
            <a:pPr lvl="0"/>
            <a:r>
              <a:rPr lang="en-GB" sz="1800">
                <a:effectLst/>
                <a:latin typeface="Calibri" panose="020F0502020204030204" pitchFamily="34" charset="0"/>
                <a:ea typeface="Calibri" panose="020F0502020204030204" pitchFamily="34" charset="0"/>
                <a:cs typeface="Times New Roman" panose="02020603050405020304" pitchFamily="18" charset="0"/>
              </a:rPr>
              <a:t>Adrian Smith, CEO, Reclaim Fund</a:t>
            </a:r>
          </a:p>
          <a:p>
            <a:pPr lvl="0"/>
            <a:endParaRPr lang="en-GB" sz="1800">
              <a:effectLst/>
              <a:latin typeface="Calibri" panose="020F0502020204030204" pitchFamily="34" charset="0"/>
              <a:cs typeface="Times New Roman" panose="02020603050405020304" pitchFamily="18" charset="0"/>
            </a:endParaRPr>
          </a:p>
          <a:p>
            <a:pPr lvl="0"/>
            <a:endParaRPr lang="en-GB" sz="1800">
              <a:effectLst/>
              <a:latin typeface="Calibri" panose="020F0502020204030204" pitchFamily="34" charset="0"/>
              <a:cs typeface="Times New Roman" panose="02020603050405020304" pitchFamily="18" charset="0"/>
            </a:endParaRPr>
          </a:p>
          <a:p>
            <a:pPr lvl="0"/>
            <a:endParaRPr lang="en-GB" sz="1800">
              <a:effectLst/>
              <a:latin typeface="Calibri" panose="020F0502020204030204" pitchFamily="34" charset="0"/>
              <a:cs typeface="Times New Roman" panose="02020603050405020304" pitchFamily="18" charset="0"/>
            </a:endParaRPr>
          </a:p>
          <a:p>
            <a:pPr lvl="0"/>
            <a:r>
              <a:rPr lang="en-GB" sz="1800">
                <a:solidFill>
                  <a:srgbClr val="FF0000"/>
                </a:solidFill>
                <a:effectLst/>
                <a:latin typeface="Calibri" panose="020F0502020204030204" pitchFamily="34" charset="0"/>
                <a:cs typeface="Times New Roman" panose="02020603050405020304" pitchFamily="18" charset="0"/>
              </a:rPr>
              <a:t>History: Legislation in place, start up, regulator involvement, supported by Co-op</a:t>
            </a:r>
          </a:p>
          <a:p>
            <a:pPr lvl="0"/>
            <a:r>
              <a:rPr lang="en-GB" sz="1800">
                <a:solidFill>
                  <a:srgbClr val="FF0000"/>
                </a:solidFill>
                <a:effectLst/>
                <a:latin typeface="Calibri" panose="020F0502020204030204" pitchFamily="34" charset="0"/>
                <a:cs typeface="Times New Roman" panose="02020603050405020304" pitchFamily="18" charset="0"/>
              </a:rPr>
              <a:t>What </a:t>
            </a:r>
            <a:r>
              <a:rPr lang="en-GB" sz="1800" err="1">
                <a:solidFill>
                  <a:srgbClr val="FF0000"/>
                </a:solidFill>
                <a:effectLst/>
                <a:latin typeface="Calibri" panose="020F0502020204030204" pitchFamily="34" charset="0"/>
                <a:cs typeface="Times New Roman" panose="02020603050405020304" pitchFamily="18" charset="0"/>
              </a:rPr>
              <a:t>RFL</a:t>
            </a:r>
            <a:r>
              <a:rPr lang="en-GB" sz="1800">
                <a:solidFill>
                  <a:srgbClr val="FF0000"/>
                </a:solidFill>
                <a:effectLst/>
                <a:latin typeface="Calibri" panose="020F0502020204030204" pitchFamily="34" charset="0"/>
                <a:cs typeface="Times New Roman" panose="02020603050405020304" pitchFamily="18" charset="0"/>
              </a:rPr>
              <a:t> will present on </a:t>
            </a:r>
            <a:endParaRPr lang="en-GB">
              <a:solidFill>
                <a:srgbClr val="FF0000"/>
              </a:solidFill>
            </a:endParaRPr>
          </a:p>
          <a:p>
            <a:endParaRPr lang="en-GB"/>
          </a:p>
        </p:txBody>
      </p:sp>
    </p:spTree>
    <p:extLst>
      <p:ext uri="{BB962C8B-B14F-4D97-AF65-F5344CB8AC3E}">
        <p14:creationId xmlns:p14="http://schemas.microsoft.com/office/powerpoint/2010/main" val="29290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498596"/>
            <a:ext cx="6022459" cy="716707"/>
          </a:xfrm>
        </p:spPr>
        <p:txBody>
          <a:bodyPr/>
          <a:lstStyle>
            <a:lvl1pPr>
              <a:defRPr/>
            </a:lvl1pPr>
          </a:lstStyle>
          <a:p>
            <a:r>
              <a:rPr lang="en-GB" sz="3600">
                <a:effectLst/>
                <a:latin typeface="Calibri" panose="020F0502020204030204" pitchFamily="34" charset="0"/>
                <a:ea typeface="Calibri" panose="020F0502020204030204" pitchFamily="34" charset="0"/>
                <a:cs typeface="Times New Roman" panose="02020603050405020304" pitchFamily="18" charset="0"/>
              </a:rPr>
              <a:t>Current scheme operation</a:t>
            </a:r>
            <a:endParaRPr lang="en-GB"/>
          </a:p>
        </p:txBody>
      </p:sp>
      <p:sp>
        <p:nvSpPr>
          <p:cNvPr id="9" name="Text Placeholder 8"/>
          <p:cNvSpPr>
            <a:spLocks noGrp="1"/>
          </p:cNvSpPr>
          <p:nvPr>
            <p:ph type="body" sz="quarter" idx="12"/>
          </p:nvPr>
        </p:nvSpPr>
        <p:spPr>
          <a:xfrm>
            <a:off x="526800" y="1414732"/>
            <a:ext cx="10877321" cy="3174521"/>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lang="en-GB" sz="1800" smtClean="0">
                <a:effectLst/>
                <a:latin typeface="Century Gothic" panose="020B0502020202020204" pitchFamily="34" charset="0"/>
              </a:defRPr>
            </a:lvl1pPr>
            <a:lvl2pPr marL="0" marR="0"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lang="en-GB" sz="1100" b="0" kern="1200" cap="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2pPr>
            <a:lvl3pPr>
              <a:defRPr sz="1600"/>
            </a:lvl3pPr>
            <a:lvl4pPr marL="273050" indent="-273050">
              <a:defRPr lang="en-GB" sz="1100" kern="1200" spc="-3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4pPr>
            <a:lvl5pPr marL="273050" indent="0">
              <a:buFont typeface="+mj-lt"/>
              <a:buNone/>
              <a:defRPr sz="1600"/>
            </a:lvl5pPr>
          </a:lstStyle>
          <a:p>
            <a:pPr lvl="0"/>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2800">
                <a:effectLst/>
                <a:latin typeface="Calibri" panose="020F0502020204030204" pitchFamily="34" charset="0"/>
                <a:ea typeface="Calibri" panose="020F0502020204030204" pitchFamily="34" charset="0"/>
                <a:cs typeface="Times New Roman" panose="02020603050405020304" pitchFamily="18" charset="0"/>
              </a:rPr>
              <a:t>High level participant experience: </a:t>
            </a:r>
          </a:p>
          <a:p>
            <a:pPr lvl="0"/>
            <a:r>
              <a:rPr lang="en-GB" sz="2800">
                <a:effectLst/>
                <a:latin typeface="Calibri" panose="020F0502020204030204" pitchFamily="34" charset="0"/>
                <a:ea typeface="Calibri" panose="020F0502020204030204" pitchFamily="34" charset="0"/>
                <a:cs typeface="Times New Roman" panose="02020603050405020304" pitchFamily="18" charset="0"/>
              </a:rPr>
              <a:t>Angela Morgan, Business Support Manager, Data Quality &amp; Control, Santander </a:t>
            </a:r>
          </a:p>
          <a:p>
            <a:pPr lvl="0"/>
            <a:endParaRPr lang="en-GB" sz="280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2800">
                <a:effectLst/>
                <a:latin typeface="Calibri" panose="020F0502020204030204" pitchFamily="34" charset="0"/>
                <a:ea typeface="Calibri" panose="020F0502020204030204" pitchFamily="34" charset="0"/>
                <a:cs typeface="Times New Roman" panose="02020603050405020304" pitchFamily="18" charset="0"/>
              </a:rPr>
              <a:t>High level Reclaim Fund experience:</a:t>
            </a:r>
          </a:p>
          <a:p>
            <a:pPr lvl="0"/>
            <a:r>
              <a:rPr lang="en-GB" sz="2800">
                <a:effectLst/>
                <a:latin typeface="Calibri" panose="020F0502020204030204" pitchFamily="34" charset="0"/>
                <a:ea typeface="Calibri" panose="020F0502020204030204" pitchFamily="34" charset="0"/>
                <a:cs typeface="Times New Roman" panose="02020603050405020304" pitchFamily="18" charset="0"/>
              </a:rPr>
              <a:t>Mark Evans, Risk and Compliance Manager, Reclaim Fund</a:t>
            </a:r>
            <a:endParaRPr lang="en-GB"/>
          </a:p>
        </p:txBody>
      </p:sp>
      <p:sp>
        <p:nvSpPr>
          <p:cNvPr id="6" name="TextBox 5">
            <a:extLst>
              <a:ext uri="{FF2B5EF4-FFF2-40B4-BE49-F238E27FC236}">
                <a16:creationId xmlns:a16="http://schemas.microsoft.com/office/drawing/2014/main" id="{085E72ED-2806-428D-9461-53B605985DFB}"/>
              </a:ext>
            </a:extLst>
          </p:cNvPr>
          <p:cNvSpPr txBox="1"/>
          <p:nvPr userDrawn="1"/>
        </p:nvSpPr>
        <p:spPr>
          <a:xfrm>
            <a:off x="879893" y="4986068"/>
            <a:ext cx="10524227" cy="646331"/>
          </a:xfrm>
          <a:prstGeom prst="rect">
            <a:avLst/>
          </a:prstGeom>
          <a:noFill/>
        </p:spPr>
        <p:txBody>
          <a:bodyPr wrap="square" rtlCol="0">
            <a:spAutoFit/>
          </a:bodyPr>
          <a:lstStyle/>
          <a:p>
            <a:r>
              <a:rPr lang="en-GB">
                <a:solidFill>
                  <a:srgbClr val="FF0000"/>
                </a:solidFill>
              </a:rPr>
              <a:t>Excellent structure, smooth on boarding, operationally efficient, good participant relationships, no customer data, </a:t>
            </a:r>
            <a:r>
              <a:rPr lang="en-GB" err="1">
                <a:solidFill>
                  <a:srgbClr val="FF0000"/>
                </a:solidFill>
              </a:rPr>
              <a:t>GDPR</a:t>
            </a:r>
            <a:r>
              <a:rPr lang="en-GB">
                <a:solidFill>
                  <a:srgbClr val="FF0000"/>
                </a:solidFill>
              </a:rPr>
              <a:t>,</a:t>
            </a:r>
          </a:p>
        </p:txBody>
      </p:sp>
    </p:spTree>
    <p:extLst>
      <p:ext uri="{BB962C8B-B14F-4D97-AF65-F5344CB8AC3E}">
        <p14:creationId xmlns:p14="http://schemas.microsoft.com/office/powerpoint/2010/main" val="86742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629728"/>
            <a:ext cx="10213087" cy="108417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a:effectLst/>
                <a:latin typeface="Calibri" panose="020F0502020204030204" pitchFamily="34" charset="0"/>
                <a:ea typeface="Calibri" panose="020F0502020204030204" pitchFamily="34" charset="0"/>
                <a:cs typeface="Times New Roman" panose="02020603050405020304" pitchFamily="18" charset="0"/>
              </a:rPr>
              <a:t>Expanded scheme operation – Reclaim Fund view of what’s expected</a:t>
            </a:r>
            <a:endParaRPr lang="en-GB"/>
          </a:p>
        </p:txBody>
      </p:sp>
      <p:sp>
        <p:nvSpPr>
          <p:cNvPr id="9" name="Text Placeholder 8"/>
          <p:cNvSpPr>
            <a:spLocks noGrp="1"/>
          </p:cNvSpPr>
          <p:nvPr>
            <p:ph type="body" sz="quarter" idx="12"/>
          </p:nvPr>
        </p:nvSpPr>
        <p:spPr>
          <a:xfrm>
            <a:off x="526800" y="1916113"/>
            <a:ext cx="11149263" cy="42132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200" smtClean="0">
                <a:effectLst/>
              </a:defRPr>
            </a:lvl1pPr>
            <a:lvl2pPr marL="0" marR="0"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lang="en-GB" sz="1200" b="0" kern="1200" cap="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2pPr>
          </a:lstStyle>
          <a:p>
            <a:pPr marL="0" marR="0" lvl="1"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a:pPr>
            <a:endParaRPr lang="en-GB" sz="1100">
              <a:effectLst/>
              <a:latin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a:pPr>
            <a:endParaRPr lang="en-GB"/>
          </a:p>
        </p:txBody>
      </p:sp>
      <p:graphicFrame>
        <p:nvGraphicFramePr>
          <p:cNvPr id="8" name="Diagram 7">
            <a:extLst>
              <a:ext uri="{FF2B5EF4-FFF2-40B4-BE49-F238E27FC236}">
                <a16:creationId xmlns:a16="http://schemas.microsoft.com/office/drawing/2014/main" id="{856FF26D-64BA-4059-9CE0-7736714DFFA5}"/>
              </a:ext>
            </a:extLst>
          </p:cNvPr>
          <p:cNvGraphicFramePr/>
          <p:nvPr userDrawn="1"/>
        </p:nvGraphicFramePr>
        <p:xfrm>
          <a:off x="439113" y="1916113"/>
          <a:ext cx="6379235" cy="403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59A0F69-AB47-49FD-8C9F-0C75893F1B89}"/>
              </a:ext>
            </a:extLst>
          </p:cNvPr>
          <p:cNvSpPr txBox="1"/>
          <p:nvPr userDrawn="1"/>
        </p:nvSpPr>
        <p:spPr>
          <a:xfrm>
            <a:off x="6660837" y="2092630"/>
            <a:ext cx="3338422" cy="369332"/>
          </a:xfrm>
          <a:prstGeom prst="rect">
            <a:avLst/>
          </a:prstGeom>
          <a:noFill/>
        </p:spPr>
        <p:txBody>
          <a:bodyPr wrap="square" rtlCol="0">
            <a:spAutoFit/>
          </a:bodyPr>
          <a:lstStyle/>
          <a:p>
            <a:r>
              <a:rPr lang="en-GB"/>
              <a:t>Due care and diligence in </a:t>
            </a:r>
          </a:p>
        </p:txBody>
      </p:sp>
    </p:spTree>
    <p:extLst>
      <p:ext uri="{BB962C8B-B14F-4D97-AF65-F5344CB8AC3E}">
        <p14:creationId xmlns:p14="http://schemas.microsoft.com/office/powerpoint/2010/main" val="229593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498596"/>
            <a:ext cx="6022459" cy="716707"/>
          </a:xfrm>
        </p:spPr>
        <p:txBody>
          <a:bodyPr/>
          <a:lstStyle>
            <a:lvl1pPr>
              <a:defRPr/>
            </a:lvl1pPr>
          </a:lstStyle>
          <a:p>
            <a:pPr lvl="0"/>
            <a:r>
              <a:rPr lang="en-GB" sz="3600">
                <a:effectLst/>
                <a:latin typeface="Calibri" panose="020F0502020204030204" pitchFamily="34" charset="0"/>
                <a:ea typeface="Calibri" panose="020F0502020204030204" pitchFamily="34" charset="0"/>
                <a:cs typeface="Times New Roman" panose="02020603050405020304" pitchFamily="18" charset="0"/>
              </a:rPr>
              <a:t>Lessons learnt	</a:t>
            </a:r>
          </a:p>
        </p:txBody>
      </p:sp>
      <p:sp>
        <p:nvSpPr>
          <p:cNvPr id="9" name="Text Placeholder 8"/>
          <p:cNvSpPr>
            <a:spLocks noGrp="1"/>
          </p:cNvSpPr>
          <p:nvPr>
            <p:ph type="body" sz="quarter" idx="12"/>
          </p:nvPr>
        </p:nvSpPr>
        <p:spPr>
          <a:xfrm>
            <a:off x="526800" y="1406106"/>
            <a:ext cx="11149263" cy="472323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lang="en-GB" sz="2800" smtClean="0">
                <a:effectLst/>
                <a:latin typeface="Century Gothic" panose="020B0502020202020204" pitchFamily="34" charset="0"/>
              </a:defRPr>
            </a:lvl1pPr>
            <a:lvl2pPr marL="0" marR="0"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lang="en-GB" sz="1100" b="0" kern="1200" cap="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2pPr>
            <a:lvl3pPr>
              <a:defRPr sz="1600"/>
            </a:lvl3pPr>
            <a:lvl4pPr marL="273050" indent="-273050">
              <a:defRPr lang="en-GB" sz="1100" kern="1200" spc="-3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4pPr>
            <a:lvl5pPr marL="273050" indent="0">
              <a:buFont typeface="+mj-lt"/>
              <a:buNone/>
              <a:defRPr sz="1600"/>
            </a:lvl5pPr>
          </a:lstStyle>
          <a:p>
            <a:pPr lvl="0"/>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2800">
                <a:effectLst/>
                <a:latin typeface="Calibri" panose="020F0502020204030204" pitchFamily="34" charset="0"/>
                <a:ea typeface="Calibri" panose="020F0502020204030204" pitchFamily="34" charset="0"/>
                <a:cs typeface="Times New Roman" panose="02020603050405020304" pitchFamily="18" charset="0"/>
              </a:rPr>
              <a:t>Esme Clifford-Astbury</a:t>
            </a:r>
            <a:endParaRPr lang="en-GB"/>
          </a:p>
        </p:txBody>
      </p:sp>
    </p:spTree>
    <p:extLst>
      <p:ext uri="{BB962C8B-B14F-4D97-AF65-F5344CB8AC3E}">
        <p14:creationId xmlns:p14="http://schemas.microsoft.com/office/powerpoint/2010/main" val="17285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498596"/>
            <a:ext cx="6022459" cy="716707"/>
          </a:xfrm>
        </p:spPr>
        <p:txBody>
          <a:bodyPr/>
          <a:lstStyle>
            <a:lvl1pPr>
              <a:defRPr/>
            </a:lvl1pPr>
          </a:lstStyle>
          <a:p>
            <a:pPr lvl="0"/>
            <a:r>
              <a:rPr lang="en-GB" sz="3600">
                <a:effectLst/>
                <a:latin typeface="Calibri" panose="020F0502020204030204" pitchFamily="34" charset="0"/>
                <a:ea typeface="Calibri" panose="020F0502020204030204" pitchFamily="34" charset="0"/>
                <a:cs typeface="Times New Roman" panose="02020603050405020304" pitchFamily="18" charset="0"/>
              </a:rPr>
              <a:t>Next steps	</a:t>
            </a:r>
          </a:p>
        </p:txBody>
      </p:sp>
      <p:sp>
        <p:nvSpPr>
          <p:cNvPr id="9" name="Text Placeholder 8"/>
          <p:cNvSpPr>
            <a:spLocks noGrp="1"/>
          </p:cNvSpPr>
          <p:nvPr>
            <p:ph type="body" sz="quarter" idx="12"/>
          </p:nvPr>
        </p:nvSpPr>
        <p:spPr>
          <a:xfrm>
            <a:off x="526800" y="1406106"/>
            <a:ext cx="11149263" cy="472323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lang="en-GB" sz="2800" smtClean="0">
                <a:effectLst/>
                <a:latin typeface="Century Gothic" panose="020B0502020202020204" pitchFamily="34" charset="0"/>
              </a:defRPr>
            </a:lvl1pPr>
            <a:lvl2pPr marL="0" marR="0" indent="0" algn="l" defTabSz="914400" rtl="0" eaLnBrk="1" fontAlgn="auto" latinLnBrk="0" hangingPunct="1">
              <a:lnSpc>
                <a:spcPct val="90000"/>
              </a:lnSpc>
              <a:spcBef>
                <a:spcPts val="500"/>
              </a:spcBef>
              <a:spcAft>
                <a:spcPts val="0"/>
              </a:spcAft>
              <a:buClr>
                <a:schemeClr val="tx1"/>
              </a:buClr>
              <a:buSzPct val="100000"/>
              <a:buFont typeface="Wingdings 3" panose="05040102010807070707" pitchFamily="18" charset="2"/>
              <a:buNone/>
              <a:tabLst>
                <a:tab pos="1254125" algn="l"/>
              </a:tabLst>
              <a:defRPr lang="en-GB" sz="1100" b="0" kern="1200" cap="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2pPr>
            <a:lvl3pPr>
              <a:defRPr sz="1600"/>
            </a:lvl3pPr>
            <a:lvl4pPr marL="273050" indent="-273050">
              <a:defRPr lang="en-GB" sz="1100" kern="1200" spc="-3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4pPr>
            <a:lvl5pPr marL="273050" indent="0">
              <a:buFont typeface="+mj-lt"/>
              <a:buNone/>
              <a:defRPr sz="1600"/>
            </a:lvl5pPr>
          </a:lstStyle>
          <a:p>
            <a:pPr lvl="0"/>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2800">
                <a:effectLst/>
                <a:latin typeface="Calibri" panose="020F0502020204030204" pitchFamily="34" charset="0"/>
                <a:ea typeface="Calibri" panose="020F0502020204030204" pitchFamily="34" charset="0"/>
                <a:cs typeface="Times New Roman" panose="02020603050405020304" pitchFamily="18" charset="0"/>
              </a:rPr>
              <a:t>Esme Clifford-Astbury</a:t>
            </a:r>
            <a:endParaRPr lang="en-GB"/>
          </a:p>
        </p:txBody>
      </p:sp>
    </p:spTree>
    <p:extLst>
      <p:ext uri="{BB962C8B-B14F-4D97-AF65-F5344CB8AC3E}">
        <p14:creationId xmlns:p14="http://schemas.microsoft.com/office/powerpoint/2010/main" val="264164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userDrawn="1"/>
        </p:nvSpPr>
        <p:spPr>
          <a:xfrm>
            <a:off x="515938" y="4634462"/>
            <a:ext cx="9590588" cy="1754326"/>
          </a:xfrm>
          <a:prstGeom prst="rect">
            <a:avLst/>
          </a:prstGeom>
          <a:noFill/>
        </p:spPr>
        <p:txBody>
          <a:bodyPr wrap="square" rtlCol="0" anchor="b">
            <a:spAutoFit/>
          </a:bodyPr>
          <a:lstStyle/>
          <a:p>
            <a:r>
              <a:rPr lang="en-GB" sz="1200" b="1"/>
              <a:t>DISCLAIMER</a:t>
            </a:r>
          </a:p>
          <a:p>
            <a:r>
              <a:rPr lang="en-GB" sz="1200"/>
              <a:t>The contents of these presentation slides, and any further information or opinions made available by Reclaim Fund Ltd </a:t>
            </a:r>
            <a:br>
              <a:rPr lang="en-GB" sz="1200"/>
            </a:br>
            <a:r>
              <a:rPr lang="en-GB" sz="1200"/>
              <a:t>(RFL) in connection with such matters, shall be held in strict confidence and shall not be quoted or otherwise referred </a:t>
            </a:r>
            <a:br>
              <a:rPr lang="en-GB" sz="1200"/>
            </a:br>
            <a:r>
              <a:rPr lang="en-GB" sz="1200"/>
              <a:t>to without RFL’s prior express permission (or unless otherwise already lawfully in the public domain). These presentation </a:t>
            </a:r>
            <a:br>
              <a:rPr lang="en-GB" sz="1200"/>
            </a:br>
            <a:r>
              <a:rPr lang="en-GB" sz="1200"/>
              <a:t>slides must not be copied, reproduced, distributed or passed, in whole or in part, to any other person at any time without </a:t>
            </a:r>
            <a:br>
              <a:rPr lang="en-GB" sz="1200"/>
            </a:br>
            <a:r>
              <a:rPr lang="en-GB" sz="1200"/>
              <a:t>the prior written consent of RFL. The information contained in these presentation slides is not intended to be exhaustive. No representation or warranty, express or implied, is or will be given by RFL or its Directors, officers, employees or advisers </a:t>
            </a:r>
            <a:br>
              <a:rPr lang="en-GB" sz="1200"/>
            </a:br>
            <a:r>
              <a:rPr lang="en-GB" sz="1200"/>
              <a:t>as to the accuracy or completeness of such information and, so far as permitted by law, no responsibility or liability is </a:t>
            </a:r>
            <a:br>
              <a:rPr lang="en-GB" sz="1200"/>
            </a:br>
            <a:r>
              <a:rPr lang="en-GB" sz="1200"/>
              <a:t>accepted by RFL to update such information or for any errors, omissions or misstatements relating to it.</a:t>
            </a:r>
          </a:p>
        </p:txBody>
      </p:sp>
    </p:spTree>
    <p:extLst>
      <p:ext uri="{BB962C8B-B14F-4D97-AF65-F5344CB8AC3E}">
        <p14:creationId xmlns:p14="http://schemas.microsoft.com/office/powerpoint/2010/main" val="168389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526800" y="439541"/>
            <a:ext cx="111384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515938" y="4665239"/>
            <a:ext cx="9590588" cy="1723549"/>
          </a:xfrm>
          <a:prstGeom prst="rect">
            <a:avLst/>
          </a:prstGeom>
          <a:noFill/>
        </p:spPr>
        <p:txBody>
          <a:bodyPr wrap="square" rtlCol="0" anchor="b">
            <a:spAutoFit/>
          </a:bodyPr>
          <a:lstStyle/>
          <a:p>
            <a:r>
              <a:rPr lang="en-GB" sz="1600" b="1"/>
              <a:t>www.reclaimfund.co.uk</a:t>
            </a:r>
          </a:p>
          <a:p>
            <a:endParaRPr lang="en-GB" sz="1000" b="0"/>
          </a:p>
          <a:p>
            <a:r>
              <a:rPr lang="en-GB" sz="1000" b="1"/>
              <a:t>Reclaim Fund Ltd</a:t>
            </a:r>
          </a:p>
          <a:p>
            <a:r>
              <a:rPr lang="en-GB" sz="1000" b="0"/>
              <a:t>Registered office</a:t>
            </a:r>
          </a:p>
          <a:p>
            <a:r>
              <a:rPr lang="en-GB" sz="1000" b="0"/>
              <a:t>3rd Floor</a:t>
            </a:r>
          </a:p>
          <a:p>
            <a:r>
              <a:rPr lang="en-GB" sz="1000" b="0"/>
              <a:t>11-12 St. James’s Square</a:t>
            </a:r>
          </a:p>
          <a:p>
            <a:r>
              <a:rPr lang="en-GB" sz="1000" b="0"/>
              <a:t>London</a:t>
            </a:r>
          </a:p>
          <a:p>
            <a:r>
              <a:rPr lang="en-GB" sz="1000" b="0"/>
              <a:t>SW1Y 4LB</a:t>
            </a:r>
          </a:p>
          <a:p>
            <a:endParaRPr lang="en-GB" sz="1000" b="0"/>
          </a:p>
          <a:p>
            <a:r>
              <a:rPr lang="en-GB" sz="1000" b="0"/>
              <a:t>Reclaim Fund Ltd is authorised and</a:t>
            </a:r>
            <a:r>
              <a:rPr lang="en-GB" sz="1000" b="0" baseline="0"/>
              <a:t> regulated by the Financial Conduct Authority (No. 536551)</a:t>
            </a:r>
            <a:endParaRPr lang="en-GB" sz="1000" b="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08204" y="620525"/>
            <a:ext cx="1973817" cy="574793"/>
          </a:xfrm>
          <a:prstGeom prst="rect">
            <a:avLst/>
          </a:prstGeom>
        </p:spPr>
      </p:pic>
    </p:spTree>
    <p:extLst>
      <p:ext uri="{BB962C8B-B14F-4D97-AF65-F5344CB8AC3E}">
        <p14:creationId xmlns:p14="http://schemas.microsoft.com/office/powerpoint/2010/main" val="25556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512446"/>
            <a:ext cx="6022459" cy="689008"/>
          </a:xfrm>
        </p:spPr>
        <p:txBody>
          <a:bodyPr/>
          <a:lstStyle>
            <a:lvl1pPr>
              <a:defRPr/>
            </a:lvl1pPr>
          </a:lstStyle>
          <a:p>
            <a:r>
              <a:rPr lang="en-US"/>
              <a:t>Click to add main slide title</a:t>
            </a:r>
            <a:endParaRPr lang="en-GB"/>
          </a:p>
        </p:txBody>
      </p:sp>
      <p:sp>
        <p:nvSpPr>
          <p:cNvPr id="9" name="Text Placeholder 8"/>
          <p:cNvSpPr>
            <a:spLocks noGrp="1"/>
          </p:cNvSpPr>
          <p:nvPr>
            <p:ph type="body" sz="quarter" idx="12"/>
          </p:nvPr>
        </p:nvSpPr>
        <p:spPr>
          <a:xfrm>
            <a:off x="526800" y="1916113"/>
            <a:ext cx="11149263"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155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Rectangle 8"/>
          <p:cNvSpPr/>
          <p:nvPr userDrawn="1"/>
        </p:nvSpPr>
        <p:spPr>
          <a:xfrm>
            <a:off x="6199187" y="2286000"/>
            <a:ext cx="5476875"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8" name="Table Placeholder 6"/>
          <p:cNvSpPr>
            <a:spLocks noGrp="1"/>
          </p:cNvSpPr>
          <p:nvPr>
            <p:ph type="tbl" sz="quarter" idx="13"/>
          </p:nvPr>
        </p:nvSpPr>
        <p:spPr>
          <a:xfrm>
            <a:off x="6199188" y="1916113"/>
            <a:ext cx="5476875" cy="4213225"/>
          </a:xfrm>
        </p:spPr>
        <p:txBody>
          <a:bodyPr>
            <a:normAutofit/>
          </a:bodyPr>
          <a:lstStyle>
            <a:lvl1pPr marL="0" indent="0">
              <a:buNone/>
              <a:defRPr sz="1200"/>
            </a:lvl1pPr>
          </a:lstStyle>
          <a:p>
            <a:endParaRPr lang="en-GB"/>
          </a:p>
        </p:txBody>
      </p:sp>
      <p:sp>
        <p:nvSpPr>
          <p:cNvPr id="12"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744293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 Column Layout - Standard">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587219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679DE852-7418-49B2-881A-26CCBE38BAA1}"/>
              </a:ext>
            </a:extLst>
          </p:cNvPr>
          <p:cNvSpPr/>
          <p:nvPr userDrawn="1"/>
        </p:nvSpPr>
        <p:spPr>
          <a:xfrm>
            <a:off x="553412" y="543893"/>
            <a:ext cx="11163764" cy="4687410"/>
          </a:xfrm>
          <a:prstGeom prst="rect">
            <a:avLst/>
          </a:prstGeom>
          <a:blipFill>
            <a:blip r:embed="rId2" cstate="print"/>
            <a:srcRect/>
            <a:stretch>
              <a:fillRect b="-3470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itle 6"/>
          <p:cNvSpPr>
            <a:spLocks noGrp="1"/>
          </p:cNvSpPr>
          <p:nvPr>
            <p:ph type="title"/>
          </p:nvPr>
        </p:nvSpPr>
        <p:spPr>
          <a:xfrm>
            <a:off x="526800" y="3841177"/>
            <a:ext cx="6311000" cy="634480"/>
          </a:xfrm>
        </p:spPr>
        <p:txBody>
          <a:bodyPr tIns="144000" bIns="18000"/>
          <a:lstStyle/>
          <a:p>
            <a:r>
              <a:rPr lang="en-US"/>
              <a:t>Click to edit Master title style</a:t>
            </a:r>
            <a:endParaRPr lang="en-GB"/>
          </a:p>
        </p:txBody>
      </p:sp>
      <p:sp>
        <p:nvSpPr>
          <p:cNvPr id="10" name="Text Placeholder 9"/>
          <p:cNvSpPr>
            <a:spLocks noGrp="1"/>
          </p:cNvSpPr>
          <p:nvPr>
            <p:ph type="body" sz="quarter" idx="10" hasCustomPrompt="1"/>
          </p:nvPr>
        </p:nvSpPr>
        <p:spPr>
          <a:xfrm>
            <a:off x="526800" y="4468028"/>
            <a:ext cx="6538626" cy="652656"/>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edit master text styles</a:t>
            </a:r>
          </a:p>
        </p:txBody>
      </p:sp>
      <p:sp>
        <p:nvSpPr>
          <p:cNvPr id="17" name="Text Placeholder 16"/>
          <p:cNvSpPr>
            <a:spLocks noGrp="1"/>
          </p:cNvSpPr>
          <p:nvPr>
            <p:ph type="body" sz="quarter" idx="12"/>
          </p:nvPr>
        </p:nvSpPr>
        <p:spPr>
          <a:xfrm>
            <a:off x="553412" y="5577757"/>
            <a:ext cx="6512013" cy="248393"/>
          </a:xfrm>
        </p:spPr>
        <p:txBody>
          <a:bodyPr vert="horz" wrap="none" lIns="91440" tIns="0" rIns="91440" bIns="0" rtlCol="0" anchor="ctr">
            <a:normAutofit/>
          </a:bodyPr>
          <a:lstStyle>
            <a:lvl1pPr marL="0" indent="0">
              <a:buNone/>
              <a:defRPr lang="en-US" sz="1400" b="0" dirty="0" smtClean="0"/>
            </a:lvl1pPr>
          </a:lstStyle>
          <a:p>
            <a:pPr marL="0" lvl="0"/>
            <a:r>
              <a:rPr lang="en-US"/>
              <a:t>Click to edit Master text styles</a:t>
            </a:r>
          </a:p>
        </p:txBody>
      </p:sp>
      <p:sp>
        <p:nvSpPr>
          <p:cNvPr id="18" name="TextBox 17"/>
          <p:cNvSpPr txBox="1"/>
          <p:nvPr userDrawn="1"/>
        </p:nvSpPr>
        <p:spPr>
          <a:xfrm>
            <a:off x="553413" y="5995779"/>
            <a:ext cx="3268122" cy="338554"/>
          </a:xfrm>
          <a:prstGeom prst="rect">
            <a:avLst/>
          </a:prstGeom>
          <a:noFill/>
        </p:spPr>
        <p:txBody>
          <a:bodyPr wrap="square" rtlCol="0">
            <a:spAutoFit/>
          </a:bodyPr>
          <a:lstStyle/>
          <a:p>
            <a:pPr algn="l"/>
            <a:r>
              <a:rPr lang="en-GB" sz="1580" dirty="0"/>
              <a:t>Strictly Private</a:t>
            </a:r>
            <a:r>
              <a:rPr lang="en-GB" sz="1580" baseline="0" dirty="0"/>
              <a:t> &amp; Confidential </a:t>
            </a:r>
            <a:endParaRPr lang="en-GB" sz="1580"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8" y="315716"/>
            <a:ext cx="6919578" cy="3370466"/>
          </a:xfrm>
          <a:prstGeom prst="rect">
            <a:avLst/>
          </a:prstGeom>
        </p:spPr>
      </p:pic>
      <p:sp>
        <p:nvSpPr>
          <p:cNvPr id="11" name="Text Placeholder 16"/>
          <p:cNvSpPr>
            <a:spLocks noGrp="1"/>
          </p:cNvSpPr>
          <p:nvPr>
            <p:ph type="body" sz="quarter" idx="13"/>
          </p:nvPr>
        </p:nvSpPr>
        <p:spPr>
          <a:xfrm>
            <a:off x="553412" y="5336085"/>
            <a:ext cx="6512013" cy="248393"/>
          </a:xfrm>
        </p:spPr>
        <p:txBody>
          <a:bodyPr vert="horz" wrap="none" lIns="91440" tIns="0" rIns="91440" bIns="0" rtlCol="0" anchor="ctr">
            <a:normAutofit/>
          </a:bodyPr>
          <a:lstStyle>
            <a:lvl1pPr marL="0" indent="0">
              <a:buNone/>
              <a:defRPr lang="en-US" sz="1580" b="1" dirty="0" smtClean="0"/>
            </a:lvl1pPr>
          </a:lstStyle>
          <a:p>
            <a:pPr marL="0" lvl="0"/>
            <a:r>
              <a:rPr lang="en-US"/>
              <a:t>Click to edit Master text styles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08204" y="620525"/>
            <a:ext cx="1973818" cy="574793"/>
          </a:xfrm>
          <a:prstGeom prst="rect">
            <a:avLst/>
          </a:prstGeom>
        </p:spPr>
      </p:pic>
    </p:spTree>
    <p:extLst>
      <p:ext uri="{BB962C8B-B14F-4D97-AF65-F5344CB8AC3E}">
        <p14:creationId xmlns:p14="http://schemas.microsoft.com/office/powerpoint/2010/main" val="1440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523B6C-11CF-2947-82CC-40998F2DDB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378" y="693324"/>
            <a:ext cx="11163300" cy="4686300"/>
          </a:xfrm>
          <a:prstGeom prst="rect">
            <a:avLst/>
          </a:prstGeom>
        </p:spPr>
      </p:pic>
      <p:sp>
        <p:nvSpPr>
          <p:cNvPr id="7" name="Title 6"/>
          <p:cNvSpPr>
            <a:spLocks noGrp="1"/>
          </p:cNvSpPr>
          <p:nvPr>
            <p:ph type="title"/>
          </p:nvPr>
        </p:nvSpPr>
        <p:spPr>
          <a:xfrm>
            <a:off x="526800" y="3841177"/>
            <a:ext cx="6311000" cy="634480"/>
          </a:xfrm>
        </p:spPr>
        <p:txBody>
          <a:bodyPr tIns="144000" bIns="18000"/>
          <a:lstStyle/>
          <a:p>
            <a:r>
              <a:rPr lang="en-US"/>
              <a:t>Click to edit Master title style</a:t>
            </a:r>
            <a:endParaRPr lang="en-GB"/>
          </a:p>
        </p:txBody>
      </p:sp>
      <p:sp>
        <p:nvSpPr>
          <p:cNvPr id="10" name="Text Placeholder 9"/>
          <p:cNvSpPr>
            <a:spLocks noGrp="1"/>
          </p:cNvSpPr>
          <p:nvPr>
            <p:ph type="body" sz="quarter" idx="10" hasCustomPrompt="1"/>
          </p:nvPr>
        </p:nvSpPr>
        <p:spPr>
          <a:xfrm>
            <a:off x="526800" y="4468028"/>
            <a:ext cx="6538626" cy="652656"/>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edit master text styles</a:t>
            </a:r>
          </a:p>
        </p:txBody>
      </p:sp>
      <p:sp>
        <p:nvSpPr>
          <p:cNvPr id="17" name="Text Placeholder 16"/>
          <p:cNvSpPr>
            <a:spLocks noGrp="1"/>
          </p:cNvSpPr>
          <p:nvPr>
            <p:ph type="body" sz="quarter" idx="12"/>
          </p:nvPr>
        </p:nvSpPr>
        <p:spPr>
          <a:xfrm>
            <a:off x="553412" y="5577757"/>
            <a:ext cx="6512013" cy="248393"/>
          </a:xfrm>
        </p:spPr>
        <p:txBody>
          <a:bodyPr vert="horz" wrap="none" lIns="91440" tIns="0" rIns="91440" bIns="0" rtlCol="0" anchor="ctr">
            <a:normAutofit/>
          </a:bodyPr>
          <a:lstStyle>
            <a:lvl1pPr marL="0" indent="0">
              <a:buNone/>
              <a:defRPr lang="en-US" sz="1400" b="0" dirty="0" smtClean="0"/>
            </a:lvl1pPr>
          </a:lstStyle>
          <a:p>
            <a:pPr marL="0" lvl="0"/>
            <a:r>
              <a:rPr lang="en-US"/>
              <a:t>Click to edit Master text styles</a:t>
            </a:r>
          </a:p>
        </p:txBody>
      </p:sp>
      <p:sp>
        <p:nvSpPr>
          <p:cNvPr id="18" name="TextBox 17"/>
          <p:cNvSpPr txBox="1"/>
          <p:nvPr userDrawn="1"/>
        </p:nvSpPr>
        <p:spPr>
          <a:xfrm>
            <a:off x="553413" y="5995779"/>
            <a:ext cx="3268122" cy="338554"/>
          </a:xfrm>
          <a:prstGeom prst="rect">
            <a:avLst/>
          </a:prstGeom>
          <a:noFill/>
        </p:spPr>
        <p:txBody>
          <a:bodyPr wrap="square" rtlCol="0">
            <a:spAutoFit/>
          </a:bodyPr>
          <a:lstStyle/>
          <a:p>
            <a:pPr algn="l"/>
            <a:r>
              <a:rPr lang="en-GB" sz="1580" dirty="0"/>
              <a:t>Strictly Private</a:t>
            </a:r>
            <a:r>
              <a:rPr lang="en-GB" sz="1580" baseline="0" dirty="0"/>
              <a:t> &amp; Confidential </a:t>
            </a:r>
            <a:endParaRPr lang="en-GB" sz="1580" dirty="0"/>
          </a:p>
        </p:txBody>
      </p:sp>
      <p:sp>
        <p:nvSpPr>
          <p:cNvPr id="11" name="Text Placeholder 16"/>
          <p:cNvSpPr>
            <a:spLocks noGrp="1"/>
          </p:cNvSpPr>
          <p:nvPr>
            <p:ph type="body" sz="quarter" idx="13"/>
          </p:nvPr>
        </p:nvSpPr>
        <p:spPr>
          <a:xfrm>
            <a:off x="553412" y="5336085"/>
            <a:ext cx="6512013" cy="248393"/>
          </a:xfrm>
        </p:spPr>
        <p:txBody>
          <a:bodyPr vert="horz" wrap="none" lIns="91440" tIns="0" rIns="91440" bIns="0" rtlCol="0" anchor="ctr">
            <a:normAutofit/>
          </a:bodyPr>
          <a:lstStyle>
            <a:lvl1pPr marL="0" indent="0">
              <a:buNone/>
              <a:defRPr lang="en-US" sz="1580" b="1" dirty="0" smtClean="0"/>
            </a:lvl1pPr>
          </a:lstStyle>
          <a:p>
            <a:pPr marL="0" lvl="0"/>
            <a:r>
              <a:rPr lang="en-US"/>
              <a:t>Click to edit Master text styles</a:t>
            </a:r>
          </a:p>
        </p:txBody>
      </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08204" y="620525"/>
            <a:ext cx="1973818" cy="574793"/>
          </a:xfrm>
          <a:prstGeom prst="rect">
            <a:avLst/>
          </a:prstGeom>
        </p:spPr>
      </p:pic>
    </p:spTree>
    <p:extLst>
      <p:ext uri="{BB962C8B-B14F-4D97-AF65-F5344CB8AC3E}">
        <p14:creationId xmlns:p14="http://schemas.microsoft.com/office/powerpoint/2010/main" val="86200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512446"/>
            <a:ext cx="6022459" cy="689008"/>
          </a:xfrm>
        </p:spPr>
        <p:txBody>
          <a:bodyPr/>
          <a:lstStyle>
            <a:lvl1pPr>
              <a:defRPr/>
            </a:lvl1pPr>
          </a:lstStyle>
          <a:p>
            <a:r>
              <a:rPr lang="en-US"/>
              <a:t>Click to add main slide title</a:t>
            </a:r>
            <a:endParaRPr lang="en-GB"/>
          </a:p>
        </p:txBody>
      </p:sp>
      <p:sp>
        <p:nvSpPr>
          <p:cNvPr id="9" name="Text Placeholder 8"/>
          <p:cNvSpPr>
            <a:spLocks noGrp="1"/>
          </p:cNvSpPr>
          <p:nvPr>
            <p:ph type="body" sz="quarter" idx="12"/>
          </p:nvPr>
        </p:nvSpPr>
        <p:spPr>
          <a:xfrm>
            <a:off x="526801" y="2520001"/>
            <a:ext cx="5226300" cy="3461700"/>
          </a:xfrm>
        </p:spPr>
        <p:txBody>
          <a:bodyPr/>
          <a:lstStyle>
            <a:lvl1pPr>
              <a:lnSpc>
                <a:spcPts val="2500"/>
              </a:lnSpc>
              <a:spcBef>
                <a:spcPts val="1200"/>
              </a:spcBef>
              <a:defRPr sz="2000"/>
            </a:lvl1pPr>
            <a:lvl2pPr>
              <a:lnSpc>
                <a:spcPts val="2500"/>
              </a:lnSpc>
              <a:spcBef>
                <a:spcPts val="1200"/>
              </a:spcBef>
              <a:defRPr sz="2000"/>
            </a:lvl2pPr>
            <a:lvl3pPr>
              <a:lnSpc>
                <a:spcPts val="2500"/>
              </a:lnSpc>
              <a:spcBef>
                <a:spcPts val="1200"/>
              </a:spcBef>
              <a:defRPr sz="2000"/>
            </a:lvl3pPr>
            <a:lvl4pPr>
              <a:lnSpc>
                <a:spcPts val="2500"/>
              </a:lnSpc>
              <a:spcBef>
                <a:spcPts val="1200"/>
              </a:spcBef>
              <a:buClr>
                <a:schemeClr val="accent1"/>
              </a:buClr>
              <a:defRPr sz="2000"/>
            </a:lvl4pPr>
            <a:lvl5pPr>
              <a:lnSpc>
                <a:spcPts val="2500"/>
              </a:lnSpc>
              <a:spcBef>
                <a:spcPts val="12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hasCustomPrompt="1"/>
          </p:nvPr>
        </p:nvSpPr>
        <p:spPr>
          <a:xfrm>
            <a:off x="526800" y="1112580"/>
            <a:ext cx="4457928" cy="642259"/>
          </a:xfrm>
          <a:solidFill>
            <a:schemeClr val="accent1"/>
          </a:solidFill>
        </p:spPr>
        <p:txBody>
          <a:bodyPr vert="horz" wrap="none" lIns="91440" tIns="108000" rIns="180000" bIns="144000" rtlCol="0" anchor="ctr">
            <a:spAutoFit/>
          </a:bodyPr>
          <a:lstStyle>
            <a:lvl1pPr marL="0" indent="0">
              <a:buNone/>
              <a:defRPr lang="en-US" sz="2800" b="0"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dirty="0"/>
              <a:t>click to add second line</a:t>
            </a:r>
          </a:p>
        </p:txBody>
      </p:sp>
    </p:spTree>
    <p:extLst>
      <p:ext uri="{BB962C8B-B14F-4D97-AF65-F5344CB8AC3E}">
        <p14:creationId xmlns:p14="http://schemas.microsoft.com/office/powerpoint/2010/main" val="334856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a:xfrm>
            <a:off x="526800" y="512446"/>
            <a:ext cx="6022459" cy="689008"/>
          </a:xfrm>
        </p:spPr>
        <p:txBody>
          <a:bodyPr/>
          <a:lstStyle>
            <a:lvl1pPr>
              <a:defRPr/>
            </a:lvl1pPr>
          </a:lstStyle>
          <a:p>
            <a:r>
              <a:rPr lang="en-US"/>
              <a:t>Click to add main slide title</a:t>
            </a:r>
            <a:endParaRPr lang="en-GB"/>
          </a:p>
        </p:txBody>
      </p:sp>
      <p:sp>
        <p:nvSpPr>
          <p:cNvPr id="9" name="Text Placeholder 8"/>
          <p:cNvSpPr>
            <a:spLocks noGrp="1"/>
          </p:cNvSpPr>
          <p:nvPr>
            <p:ph type="body" sz="quarter" idx="12"/>
          </p:nvPr>
        </p:nvSpPr>
        <p:spPr>
          <a:xfrm>
            <a:off x="526800" y="1916113"/>
            <a:ext cx="11149263"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6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Cop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Text Placeholder 8"/>
          <p:cNvSpPr>
            <a:spLocks noGrp="1"/>
          </p:cNvSpPr>
          <p:nvPr>
            <p:ph type="body" sz="quarter" idx="12"/>
          </p:nvPr>
        </p:nvSpPr>
        <p:spPr>
          <a:xfrm>
            <a:off x="8784077" y="1916113"/>
            <a:ext cx="2891986"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4"/>
          </p:nvPr>
        </p:nvSpPr>
        <p:spPr>
          <a:xfrm>
            <a:off x="526799" y="1916112"/>
            <a:ext cx="816611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07815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and Copy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Text Placeholder 8"/>
          <p:cNvSpPr>
            <a:spLocks noGrp="1"/>
          </p:cNvSpPr>
          <p:nvPr>
            <p:ph type="body" sz="quarter" idx="12"/>
          </p:nvPr>
        </p:nvSpPr>
        <p:spPr>
          <a:xfrm>
            <a:off x="5892091" y="1916113"/>
            <a:ext cx="2891986"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8784077" y="1916113"/>
            <a:ext cx="2891986"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4"/>
          </p:nvPr>
        </p:nvSpPr>
        <p:spPr>
          <a:xfrm>
            <a:off x="526799" y="1916112"/>
            <a:ext cx="518296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75840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p:cNvSpPr/>
          <p:nvPr userDrawn="1"/>
        </p:nvSpPr>
        <p:spPr>
          <a:xfrm>
            <a:off x="6199187" y="2286000"/>
            <a:ext cx="5476875"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8" name="Table Placeholder 6"/>
          <p:cNvSpPr>
            <a:spLocks noGrp="1"/>
          </p:cNvSpPr>
          <p:nvPr>
            <p:ph type="tbl" sz="quarter" idx="13"/>
          </p:nvPr>
        </p:nvSpPr>
        <p:spPr>
          <a:xfrm>
            <a:off x="6199188" y="1916113"/>
            <a:ext cx="5476875" cy="4213225"/>
          </a:xfrm>
        </p:spPr>
        <p:txBody>
          <a:bodyPr>
            <a:normAutofit/>
          </a:bodyPr>
          <a:lstStyle>
            <a:lvl1pPr marL="0" indent="0">
              <a:buNone/>
              <a:defRPr sz="1200"/>
            </a:lvl1pPr>
          </a:lstStyle>
          <a:p>
            <a:endParaRPr lang="en-GB"/>
          </a:p>
        </p:txBody>
      </p:sp>
      <p:sp>
        <p:nvSpPr>
          <p:cNvPr id="12"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24915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12"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09687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Cop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Text Placeholder 8"/>
          <p:cNvSpPr>
            <a:spLocks noGrp="1"/>
          </p:cNvSpPr>
          <p:nvPr>
            <p:ph type="body" sz="quarter" idx="12"/>
          </p:nvPr>
        </p:nvSpPr>
        <p:spPr>
          <a:xfrm>
            <a:off x="8784077" y="1916113"/>
            <a:ext cx="2891986"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4"/>
          </p:nvPr>
        </p:nvSpPr>
        <p:spPr>
          <a:xfrm>
            <a:off x="526799" y="1916112"/>
            <a:ext cx="816611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8468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Rectangle 8"/>
          <p:cNvSpPr/>
          <p:nvPr userDrawn="1"/>
        </p:nvSpPr>
        <p:spPr>
          <a:xfrm>
            <a:off x="6199187" y="2286000"/>
            <a:ext cx="5476875"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8" name="Table Placeholder 6"/>
          <p:cNvSpPr>
            <a:spLocks noGrp="1"/>
          </p:cNvSpPr>
          <p:nvPr>
            <p:ph type="tbl" sz="quarter" idx="13"/>
          </p:nvPr>
        </p:nvSpPr>
        <p:spPr>
          <a:xfrm>
            <a:off x="6199188" y="1916113"/>
            <a:ext cx="5476875" cy="4213225"/>
          </a:xfrm>
        </p:spPr>
        <p:txBody>
          <a:bodyPr>
            <a:normAutofit/>
          </a:bodyPr>
          <a:lstStyle>
            <a:lvl1pPr marL="0" indent="0">
              <a:buNone/>
              <a:defRPr sz="1200"/>
            </a:lvl1pPr>
          </a:lstStyle>
          <a:p>
            <a:endParaRPr lang="en-GB"/>
          </a:p>
        </p:txBody>
      </p:sp>
    </p:spTree>
    <p:extLst>
      <p:ext uri="{BB962C8B-B14F-4D97-AF65-F5344CB8AC3E}">
        <p14:creationId xmlns:p14="http://schemas.microsoft.com/office/powerpoint/2010/main" val="3127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Layout - Standard">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10536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Layout - Highlight 1">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4843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Layout - Highlight 2">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42251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Layout - Highlight All">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50130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olumn Layout - Standard">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403989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 Layout - Highlight 1">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1104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 Layout - Highlight 2">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02307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 Layout - Highlight 3">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Rectangle 8"/>
          <p:cNvSpPr/>
          <p:nvPr userDrawn="1"/>
        </p:nvSpPr>
        <p:spPr>
          <a:xfrm>
            <a:off x="526800"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41401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Layout - Highlight All">
    <p:spTree>
      <p:nvGrpSpPr>
        <p:cNvPr id="1" name=""/>
        <p:cNvGrpSpPr/>
        <p:nvPr/>
      </p:nvGrpSpPr>
      <p:grpSpPr>
        <a:xfrm>
          <a:off x="0" y="0"/>
          <a:ext cx="0" cy="0"/>
          <a:chOff x="0" y="0"/>
          <a:chExt cx="0" cy="0"/>
        </a:xfrm>
      </p:grpSpPr>
      <p:sp>
        <p:nvSpPr>
          <p:cNvPr id="2" name="Rectangle 1"/>
          <p:cNvSpPr/>
          <p:nvPr userDrawn="1"/>
        </p:nvSpPr>
        <p:spPr>
          <a:xfrm>
            <a:off x="4292273"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8068608"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26800" y="1916113"/>
            <a:ext cx="3607455" cy="42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9" name="Rectangle 8"/>
          <p:cNvSpPr/>
          <p:nvPr userDrawn="1"/>
        </p:nvSpPr>
        <p:spPr>
          <a:xfrm>
            <a:off x="526800"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292273"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068608" y="6078938"/>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26800"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292273"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68608" y="1916113"/>
            <a:ext cx="3607455" cy="5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526800" y="2062265"/>
            <a:ext cx="3596593" cy="3920922"/>
          </a:xfrm>
        </p:spPr>
        <p:txBody>
          <a:bodyPr rIns="108000"/>
          <a:lstStyle>
            <a:lvl4pPr>
              <a:spcBef>
                <a:spcPts val="80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5"/>
          <p:cNvSpPr>
            <a:spLocks noGrp="1"/>
          </p:cNvSpPr>
          <p:nvPr>
            <p:ph type="body" sz="quarter" idx="13"/>
          </p:nvPr>
        </p:nvSpPr>
        <p:spPr>
          <a:xfrm>
            <a:off x="4303135"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5"/>
          <p:cNvSpPr>
            <a:spLocks noGrp="1"/>
          </p:cNvSpPr>
          <p:nvPr>
            <p:ph type="body" sz="quarter" idx="14"/>
          </p:nvPr>
        </p:nvSpPr>
        <p:spPr>
          <a:xfrm>
            <a:off x="8079470" y="2062265"/>
            <a:ext cx="3596593" cy="3920922"/>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p:cNvSpPr>
          <p:nvPr>
            <p:ph type="title" hasCustomPrompt="1"/>
          </p:nvPr>
        </p:nvSpPr>
        <p:spPr/>
        <p:txBody>
          <a:bodyPr/>
          <a:lstStyle/>
          <a:p>
            <a:r>
              <a:rPr lang="en-US"/>
              <a:t>Click to add main slide title</a:t>
            </a:r>
            <a:endParaRPr lang="en-GB"/>
          </a:p>
        </p:txBody>
      </p:sp>
      <p:sp>
        <p:nvSpPr>
          <p:cNvPr id="19"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79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Copy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9" name="Text Placeholder 8"/>
          <p:cNvSpPr>
            <a:spLocks noGrp="1"/>
          </p:cNvSpPr>
          <p:nvPr>
            <p:ph type="body" sz="quarter" idx="12"/>
          </p:nvPr>
        </p:nvSpPr>
        <p:spPr>
          <a:xfrm>
            <a:off x="5892091" y="1916113"/>
            <a:ext cx="2891986"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8784077" y="1916113"/>
            <a:ext cx="2891986"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4"/>
          </p:nvPr>
        </p:nvSpPr>
        <p:spPr>
          <a:xfrm>
            <a:off x="526799" y="1916112"/>
            <a:ext cx="518296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5"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75515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15" name="Picture Placeholder 14"/>
          <p:cNvSpPr>
            <a:spLocks noGrp="1"/>
          </p:cNvSpPr>
          <p:nvPr>
            <p:ph type="pic" sz="quarter" idx="12"/>
          </p:nvPr>
        </p:nvSpPr>
        <p:spPr>
          <a:xfrm>
            <a:off x="515938" y="1916113"/>
            <a:ext cx="11160125" cy="4213225"/>
          </a:xfrm>
        </p:spPr>
        <p:txBody>
          <a:bodyPr/>
          <a:lstStyle/>
          <a:p>
            <a:endParaRPr lang="en-GB"/>
          </a:p>
        </p:txBody>
      </p:sp>
      <p:sp>
        <p:nvSpPr>
          <p:cNvPr id="19" name="Text Placeholder 9"/>
          <p:cNvSpPr>
            <a:spLocks noGrp="1"/>
          </p:cNvSpPr>
          <p:nvPr>
            <p:ph type="body" sz="quarter" idx="13"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147879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6" name="Text Placeholder 9"/>
          <p:cNvSpPr>
            <a:spLocks noGrp="1"/>
          </p:cNvSpPr>
          <p:nvPr>
            <p:ph type="body" sz="quarter" idx="12"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910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Line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ext Placeholder 9"/>
          <p:cNvSpPr>
            <a:spLocks noGrp="1"/>
          </p:cNvSpPr>
          <p:nvPr>
            <p:ph type="body" sz="quarter" idx="12"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350534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2 Line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5CEDC6-DC6F-4EA1-8999-BAC7558781F8}"/>
              </a:ext>
            </a:extLst>
          </p:cNvPr>
          <p:cNvSpPr/>
          <p:nvPr userDrawn="1"/>
        </p:nvSpPr>
        <p:spPr>
          <a:xfrm>
            <a:off x="0" y="5066"/>
            <a:ext cx="12192000" cy="6858000"/>
          </a:xfrm>
          <a:prstGeom prst="rect">
            <a:avLst/>
          </a:prstGeom>
          <a:gradFill>
            <a:gsLst>
              <a:gs pos="0">
                <a:sysClr val="window" lastClr="FFFFFF"/>
              </a:gs>
              <a:gs pos="74000">
                <a:srgbClr val="D0D2D3">
                  <a:alpha val="25000"/>
                </a:srgbClr>
              </a:gs>
              <a:gs pos="83000">
                <a:srgbClr val="D0D2D3">
                  <a:alpha val="20000"/>
                </a:srgbClr>
              </a:gs>
              <a:gs pos="100000">
                <a:srgbClr val="D0D2D3">
                  <a:alpha val="84000"/>
                </a:srgbClr>
              </a:gs>
            </a:gsLst>
            <a:lin ang="5400000" scaled="1"/>
          </a:gradFill>
          <a:ln w="12700" cap="flat" cmpd="sng" algn="ctr">
            <a:noFill/>
            <a:prstDash val="solid"/>
            <a:miter lim="800000"/>
          </a:ln>
          <a:effectLst/>
        </p:spPr>
        <p:txBody>
          <a:bodyPr rtlCol="0" anchor="ctr"/>
          <a:lstStyle/>
          <a:p>
            <a:pPr marL="0" marR="0" lvl="0" indent="0" algn="ctr" defTabSz="727272" eaLnBrk="1" fontAlgn="auto" latinLnBrk="0" hangingPunct="1">
              <a:lnSpc>
                <a:spcPct val="100000"/>
              </a:lnSpc>
              <a:spcBef>
                <a:spcPts val="0"/>
              </a:spcBef>
              <a:spcAft>
                <a:spcPts val="0"/>
              </a:spcAft>
              <a:buClrTx/>
              <a:buSzTx/>
              <a:buFontTx/>
              <a:buNone/>
              <a:tabLst/>
              <a:defRPr/>
            </a:pPr>
            <a:endParaRPr kumimoji="0" lang="en-GB" sz="1432" b="0" i="0" u="none" strike="noStrike" kern="0" cap="none" spc="0" normalizeH="0" baseline="0" noProof="0" dirty="0">
              <a:ln>
                <a:noFill/>
              </a:ln>
              <a:solidFill>
                <a:srgbClr val="626366"/>
              </a:solidFill>
              <a:effectLst/>
              <a:uLnTx/>
              <a:uFillTx/>
              <a:latin typeface="Century Gothic"/>
              <a:ea typeface="+mn-ea"/>
              <a:cs typeface="+mn-cs"/>
            </a:endParaRPr>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8" name="Rectangle 7">
            <a:extLst>
              <a:ext uri="{FF2B5EF4-FFF2-40B4-BE49-F238E27FC236}">
                <a16:creationId xmlns:a16="http://schemas.microsoft.com/office/drawing/2014/main" id="{6CFDC54C-6C9A-4023-B410-C9114C1324D8}"/>
              </a:ext>
            </a:extLst>
          </p:cNvPr>
          <p:cNvSpPr/>
          <p:nvPr userDrawn="1"/>
        </p:nvSpPr>
        <p:spPr>
          <a:xfrm>
            <a:off x="526800" y="439541"/>
            <a:ext cx="111384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0296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userDrawn="1"/>
        </p:nvSpPr>
        <p:spPr>
          <a:xfrm>
            <a:off x="515938" y="4634462"/>
            <a:ext cx="9590588" cy="1754326"/>
          </a:xfrm>
          <a:prstGeom prst="rect">
            <a:avLst/>
          </a:prstGeom>
          <a:noFill/>
        </p:spPr>
        <p:txBody>
          <a:bodyPr wrap="square" rtlCol="0" anchor="b">
            <a:spAutoFit/>
          </a:bodyPr>
          <a:lstStyle/>
          <a:p>
            <a:r>
              <a:rPr lang="en-GB" sz="1200" b="1"/>
              <a:t>DISCLAIMER</a:t>
            </a:r>
          </a:p>
          <a:p>
            <a:r>
              <a:rPr lang="en-GB" sz="1200"/>
              <a:t>The contents of these presentation slides, and any further information or opinions made available by Reclaim Fund Ltd </a:t>
            </a:r>
            <a:br>
              <a:rPr lang="en-GB" sz="1200"/>
            </a:br>
            <a:r>
              <a:rPr lang="en-GB" sz="1200"/>
              <a:t>(RFL) in connection with such matters, shall be held in strict confidence and shall not be quoted or otherwise referred </a:t>
            </a:r>
            <a:br>
              <a:rPr lang="en-GB" sz="1200"/>
            </a:br>
            <a:r>
              <a:rPr lang="en-GB" sz="1200"/>
              <a:t>to without RFL’s prior express permission (or unless otherwise already lawfully in the public domain). These presentation </a:t>
            </a:r>
            <a:br>
              <a:rPr lang="en-GB" sz="1200"/>
            </a:br>
            <a:r>
              <a:rPr lang="en-GB" sz="1200"/>
              <a:t>slides must not be copied, reproduced, distributed or passed, in whole or in part, to any other person at any time without </a:t>
            </a:r>
            <a:br>
              <a:rPr lang="en-GB" sz="1200"/>
            </a:br>
            <a:r>
              <a:rPr lang="en-GB" sz="1200"/>
              <a:t>the prior written consent of RFL. The information contained in these presentation slides is not intended to be exhaustive. No representation or warranty, express or implied, is or will be given by RFL or its Directors, officers, employees or advisers </a:t>
            </a:r>
            <a:br>
              <a:rPr lang="en-GB" sz="1200"/>
            </a:br>
            <a:r>
              <a:rPr lang="en-GB" sz="1200"/>
              <a:t>as to the accuracy or completeness of such information and, so far as permitted by law, no responsibility or liability is </a:t>
            </a:r>
            <a:br>
              <a:rPr lang="en-GB" sz="1200"/>
            </a:br>
            <a:r>
              <a:rPr lang="en-GB" sz="1200"/>
              <a:t>accepted by RFL to update such information or for any errors, omissions or misstatements relating to it.</a:t>
            </a:r>
          </a:p>
        </p:txBody>
      </p:sp>
    </p:spTree>
    <p:extLst>
      <p:ext uri="{BB962C8B-B14F-4D97-AF65-F5344CB8AC3E}">
        <p14:creationId xmlns:p14="http://schemas.microsoft.com/office/powerpoint/2010/main" val="23451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526800" y="439541"/>
            <a:ext cx="111384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515938" y="4819128"/>
            <a:ext cx="9590588" cy="1569660"/>
          </a:xfrm>
          <a:prstGeom prst="rect">
            <a:avLst/>
          </a:prstGeom>
          <a:noFill/>
        </p:spPr>
        <p:txBody>
          <a:bodyPr wrap="square" rtlCol="0" anchor="b">
            <a:spAutoFit/>
          </a:bodyPr>
          <a:lstStyle/>
          <a:p>
            <a:r>
              <a:rPr lang="en-GB" sz="1600" b="1" dirty="0"/>
              <a:t>www.reclaimfund.co.uk</a:t>
            </a:r>
          </a:p>
          <a:p>
            <a:endParaRPr lang="en-GB" sz="1000" b="0" dirty="0"/>
          </a:p>
          <a:p>
            <a:r>
              <a:rPr lang="en-GB" sz="1000" b="1" dirty="0"/>
              <a:t>Reclaim Fund Ltd</a:t>
            </a:r>
          </a:p>
          <a:p>
            <a:r>
              <a:rPr lang="en-GB" sz="1000" b="0" dirty="0"/>
              <a:t>Registered office</a:t>
            </a:r>
          </a:p>
          <a:p>
            <a:r>
              <a:rPr lang="en-GB" sz="1000" b="0" dirty="0"/>
              <a:t>3</a:t>
            </a:r>
            <a:r>
              <a:rPr lang="en-GB" sz="1000" b="0" baseline="30000" dirty="0"/>
              <a:t>rd</a:t>
            </a:r>
            <a:r>
              <a:rPr lang="en-GB" sz="1000" b="0" dirty="0"/>
              <a:t> Floor</a:t>
            </a:r>
          </a:p>
          <a:p>
            <a:r>
              <a:rPr lang="en-GB" sz="1000" b="0" dirty="0"/>
              <a:t>11-12 St James’s Square</a:t>
            </a:r>
          </a:p>
          <a:p>
            <a:r>
              <a:rPr lang="en-GB" sz="1000" b="0" dirty="0"/>
              <a:t>London</a:t>
            </a:r>
          </a:p>
          <a:p>
            <a:r>
              <a:rPr lang="en-GB" sz="1000" b="0" dirty="0"/>
              <a:t>SW1Y 4LB</a:t>
            </a:r>
          </a:p>
          <a:p>
            <a:r>
              <a:rPr lang="en-GB" sz="1000" b="0" dirty="0"/>
              <a:t>Reclaim Fund Ltd is authorised and</a:t>
            </a:r>
            <a:r>
              <a:rPr lang="en-GB" sz="1000" b="0" baseline="0" dirty="0"/>
              <a:t> regulated by the Financial Conduct Authority (No. 536551)</a:t>
            </a:r>
            <a:endParaRPr lang="en-GB" sz="1000" b="0"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08204" y="620525"/>
            <a:ext cx="1973817" cy="574793"/>
          </a:xfrm>
          <a:prstGeom prst="rect">
            <a:avLst/>
          </a:prstGeom>
        </p:spPr>
      </p:pic>
    </p:spTree>
    <p:extLst>
      <p:ext uri="{BB962C8B-B14F-4D97-AF65-F5344CB8AC3E}">
        <p14:creationId xmlns:p14="http://schemas.microsoft.com/office/powerpoint/2010/main" val="42765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26366"/>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626366"/>
                </a:solidFill>
                <a:latin typeface="Century Gothic"/>
                <a:cs typeface="Century Gothic"/>
              </a:defRPr>
            </a:lvl1pPr>
          </a:lstStyle>
          <a:p>
            <a:pPr marL="12700">
              <a:lnSpc>
                <a:spcPct val="100000"/>
              </a:lnSpc>
            </a:pPr>
            <a:r>
              <a:rPr lang="en-GB" spc="-5">
                <a:latin typeface="Century Gothic"/>
                <a:cs typeface="Century Gothic"/>
              </a:rPr>
              <a:t>Operational practicalities and lessons learnt from the current scheme</a:t>
            </a:r>
            <a:endParaRPr>
              <a:latin typeface="Century Gothic"/>
              <a:cs typeface="Century Goth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2000" b="0" i="0">
                <a:solidFill>
                  <a:srgbClr val="626366"/>
                </a:solidFill>
                <a:latin typeface="Century Gothic"/>
                <a:cs typeface="Century Gothic"/>
              </a:defRPr>
            </a:lvl1pPr>
          </a:lstStyle>
          <a:p>
            <a:pPr marL="92710">
              <a:lnSpc>
                <a:spcPct val="100000"/>
              </a:lnSpc>
            </a:pPr>
            <a:fld id="{81D60167-4931-47E6-BA6A-407CBD079E47}" type="slidenum">
              <a:rPr dirty="0">
                <a:latin typeface="Century Gothic"/>
                <a:cs typeface="Century Gothic"/>
              </a:rPr>
              <a:t>‹#›</a:t>
            </a:fld>
            <a:endParaRPr>
              <a:latin typeface="Century Gothic"/>
              <a:cs typeface="Century Gothic"/>
            </a:endParaRPr>
          </a:p>
        </p:txBody>
      </p:sp>
    </p:spTree>
    <p:extLst>
      <p:ext uri="{BB962C8B-B14F-4D97-AF65-F5344CB8AC3E}">
        <p14:creationId xmlns:p14="http://schemas.microsoft.com/office/powerpoint/2010/main" val="3766937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26366"/>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626366"/>
                </a:solidFill>
                <a:latin typeface="Century Gothic"/>
                <a:cs typeface="Century Gothic"/>
              </a:defRPr>
            </a:lvl1pPr>
          </a:lstStyle>
          <a:p>
            <a:pPr marL="12700">
              <a:lnSpc>
                <a:spcPct val="100000"/>
              </a:lnSpc>
            </a:pPr>
            <a:r>
              <a:rPr lang="en-GB" spc="-5">
                <a:latin typeface="Century Gothic"/>
                <a:cs typeface="Century Gothic"/>
              </a:rPr>
              <a:t>Operational practicalities and lessons learnt from the current scheme</a:t>
            </a:r>
            <a:endParaRPr>
              <a:latin typeface="Century Gothic"/>
              <a:cs typeface="Century Gothic"/>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2000" b="0" i="0">
                <a:solidFill>
                  <a:srgbClr val="626366"/>
                </a:solidFill>
                <a:latin typeface="Century Gothic"/>
                <a:cs typeface="Century Gothic"/>
              </a:defRPr>
            </a:lvl1pPr>
          </a:lstStyle>
          <a:p>
            <a:pPr marL="92710">
              <a:lnSpc>
                <a:spcPct val="100000"/>
              </a:lnSpc>
            </a:pPr>
            <a:fld id="{81D60167-4931-47E6-BA6A-407CBD079E47}" type="slidenum">
              <a:rPr dirty="0">
                <a:latin typeface="Century Gothic"/>
                <a:cs typeface="Century Gothic"/>
              </a:rPr>
              <a:t>‹#›</a:t>
            </a:fld>
            <a:endParaRPr>
              <a:latin typeface="Century Gothic"/>
              <a:cs typeface="Century Gothic"/>
            </a:endParaRPr>
          </a:p>
        </p:txBody>
      </p:sp>
    </p:spTree>
    <p:extLst>
      <p:ext uri="{BB962C8B-B14F-4D97-AF65-F5344CB8AC3E}">
        <p14:creationId xmlns:p14="http://schemas.microsoft.com/office/powerpoint/2010/main" val="4009280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9" name="Rectangle 8"/>
          <p:cNvSpPr/>
          <p:nvPr userDrawn="1"/>
        </p:nvSpPr>
        <p:spPr>
          <a:xfrm>
            <a:off x="6199187" y="2286000"/>
            <a:ext cx="5476875"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dirty="0"/>
              <a:t>Click to add main slide title</a:t>
            </a:r>
            <a:endParaRPr lang="en-GB" dirty="0"/>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8" name="Table Placeholder 6"/>
          <p:cNvSpPr>
            <a:spLocks noGrp="1"/>
          </p:cNvSpPr>
          <p:nvPr>
            <p:ph type="tbl" sz="quarter" idx="13"/>
          </p:nvPr>
        </p:nvSpPr>
        <p:spPr>
          <a:xfrm>
            <a:off x="6199188" y="1916113"/>
            <a:ext cx="5476875" cy="4213225"/>
          </a:xfrm>
        </p:spPr>
        <p:txBody>
          <a:bodyPr>
            <a:normAutofit/>
          </a:bodyPr>
          <a:lstStyle>
            <a:lvl1pPr marL="0" indent="0">
              <a:buNone/>
              <a:defRPr sz="1200"/>
            </a:lvl1pPr>
          </a:lstStyle>
          <a:p>
            <a:endParaRPr lang="en-GB"/>
          </a:p>
        </p:txBody>
      </p:sp>
      <p:sp>
        <p:nvSpPr>
          <p:cNvPr id="12"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7218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574C27-0B5F-4BCD-B386-1A3A1E6B848E}"/>
              </a:ext>
            </a:extLst>
          </p:cNvPr>
          <p:cNvSpPr/>
          <p:nvPr userDrawn="1"/>
        </p:nvSpPr>
        <p:spPr>
          <a:xfrm>
            <a:off x="0" y="5066"/>
            <a:ext cx="12192000" cy="6858000"/>
          </a:xfrm>
          <a:prstGeom prst="rect">
            <a:avLst/>
          </a:prstGeom>
          <a:gradFill>
            <a:gsLst>
              <a:gs pos="0">
                <a:sysClr val="window" lastClr="FFFFFF"/>
              </a:gs>
              <a:gs pos="74000">
                <a:srgbClr val="D0D2D3">
                  <a:alpha val="25000"/>
                </a:srgbClr>
              </a:gs>
              <a:gs pos="83000">
                <a:srgbClr val="D0D2D3">
                  <a:alpha val="20000"/>
                </a:srgbClr>
              </a:gs>
              <a:gs pos="100000">
                <a:srgbClr val="D0D2D3">
                  <a:alpha val="84000"/>
                </a:srgbClr>
              </a:gs>
            </a:gsLst>
            <a:lin ang="5400000" scaled="1"/>
          </a:gradFill>
          <a:ln w="12700" cap="flat" cmpd="sng" algn="ctr">
            <a:noFill/>
            <a:prstDash val="solid"/>
            <a:miter lim="800000"/>
          </a:ln>
          <a:effectLst/>
        </p:spPr>
        <p:txBody>
          <a:bodyPr rtlCol="0" anchor="ctr"/>
          <a:lstStyle/>
          <a:p>
            <a:pPr marL="0" marR="0" lvl="0" indent="0" algn="ctr" defTabSz="727272" eaLnBrk="1" fontAlgn="auto" latinLnBrk="0" hangingPunct="1">
              <a:lnSpc>
                <a:spcPct val="100000"/>
              </a:lnSpc>
              <a:spcBef>
                <a:spcPts val="0"/>
              </a:spcBef>
              <a:spcAft>
                <a:spcPts val="0"/>
              </a:spcAft>
              <a:buClrTx/>
              <a:buSzTx/>
              <a:buFontTx/>
              <a:buNone/>
              <a:tabLst/>
              <a:defRPr/>
            </a:pPr>
            <a:endParaRPr kumimoji="0" lang="en-GB" sz="1432" b="0" i="0" u="none" strike="noStrike" kern="0" cap="none" spc="0" normalizeH="0" baseline="0" noProof="0" dirty="0">
              <a:ln>
                <a:noFill/>
              </a:ln>
              <a:solidFill>
                <a:srgbClr val="626366"/>
              </a:solidFill>
              <a:effectLst/>
              <a:uLnTx/>
              <a:uFillTx/>
              <a:latin typeface="Century Gothic"/>
              <a:ea typeface="+mn-ea"/>
              <a:cs typeface="+mn-cs"/>
            </a:endParaRPr>
          </a:p>
        </p:txBody>
      </p:sp>
      <p:sp>
        <p:nvSpPr>
          <p:cNvPr id="4" name="Title Placeholder 1">
            <a:extLst>
              <a:ext uri="{FF2B5EF4-FFF2-40B4-BE49-F238E27FC236}">
                <a16:creationId xmlns:a16="http://schemas.microsoft.com/office/drawing/2014/main" id="{7A3FC0A4-D90F-4E43-8B47-86BFEC3BD83C}"/>
              </a:ext>
            </a:extLst>
          </p:cNvPr>
          <p:cNvSpPr txBox="1">
            <a:spLocks/>
          </p:cNvSpPr>
          <p:nvPr userDrawn="1"/>
        </p:nvSpPr>
        <p:spPr>
          <a:xfrm>
            <a:off x="526800" y="512446"/>
            <a:ext cx="6022459" cy="689008"/>
          </a:xfrm>
          <a:prstGeom prst="rect">
            <a:avLst/>
          </a:prstGeom>
          <a:solidFill>
            <a:schemeClr val="accent1"/>
          </a:solidFill>
        </p:spPr>
        <p:txBody>
          <a:bodyPr vert="horz" wrap="none" lIns="91440" tIns="108000" rIns="180000" bIns="108000" rtlCol="0" anchor="ctr">
            <a:spAutoFit/>
          </a:bodyPr>
          <a:lst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a:lstStyle>
          <a:p>
            <a:r>
              <a:rPr lang="en-US" dirty="0"/>
              <a:t>Click to add main slide title</a:t>
            </a:r>
            <a:endParaRPr lang="en-GB" dirty="0"/>
          </a:p>
        </p:txBody>
      </p:sp>
      <p:sp>
        <p:nvSpPr>
          <p:cNvPr id="5" name="Rectangle 4">
            <a:extLst>
              <a:ext uri="{FF2B5EF4-FFF2-40B4-BE49-F238E27FC236}">
                <a16:creationId xmlns:a16="http://schemas.microsoft.com/office/drawing/2014/main" id="{29901EF4-6E14-45DB-880B-1FD9B28B2B4F}"/>
              </a:ext>
            </a:extLst>
          </p:cNvPr>
          <p:cNvSpPr/>
          <p:nvPr userDrawn="1"/>
        </p:nvSpPr>
        <p:spPr>
          <a:xfrm>
            <a:off x="526800" y="439541"/>
            <a:ext cx="111384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7993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p:cNvSpPr/>
          <p:nvPr userDrawn="1"/>
        </p:nvSpPr>
        <p:spPr>
          <a:xfrm>
            <a:off x="6199187" y="2286000"/>
            <a:ext cx="5476875"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8" name="Table Placeholder 6"/>
          <p:cNvSpPr>
            <a:spLocks noGrp="1"/>
          </p:cNvSpPr>
          <p:nvPr>
            <p:ph type="tbl" sz="quarter" idx="13"/>
          </p:nvPr>
        </p:nvSpPr>
        <p:spPr>
          <a:xfrm>
            <a:off x="6199188" y="1916113"/>
            <a:ext cx="5476875" cy="4213225"/>
          </a:xfrm>
        </p:spPr>
        <p:txBody>
          <a:bodyPr>
            <a:normAutofit/>
          </a:bodyPr>
          <a:lstStyle>
            <a:lvl1pPr marL="0" indent="0">
              <a:buNone/>
              <a:defRPr sz="1200"/>
            </a:lvl1pPr>
          </a:lstStyle>
          <a:p>
            <a:endParaRPr lang="en-GB"/>
          </a:p>
        </p:txBody>
      </p:sp>
      <p:sp>
        <p:nvSpPr>
          <p:cNvPr id="12"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5197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12" name="Text Placeholder 9"/>
          <p:cNvSpPr>
            <a:spLocks noGrp="1"/>
          </p:cNvSpPr>
          <p:nvPr>
            <p:ph type="body" sz="quarter" idx="14" hasCustomPrompt="1"/>
          </p:nvPr>
        </p:nvSpPr>
        <p:spPr>
          <a:xfrm>
            <a:off x="526800" y="1116469"/>
            <a:ext cx="5384464" cy="634480"/>
          </a:xfrm>
          <a:solidFill>
            <a:schemeClr val="accent1"/>
          </a:solidFill>
        </p:spPr>
        <p:txBody>
          <a:bodyPr vert="horz" wrap="none" lIns="91440" tIns="18000" rIns="180000" bIns="144000" rtlCol="0" anchor="ctr">
            <a:spAutoFit/>
          </a:bodyPr>
          <a:lstStyle>
            <a:lvl1pPr marL="0" indent="0">
              <a:buNone/>
              <a:defRPr lang="en-US" sz="3400" b="1" dirty="0" smtClean="0">
                <a:latin typeface="+mj-lt"/>
                <a:ea typeface="+mj-ea"/>
                <a:cs typeface="+mj-cs"/>
              </a:defRPr>
            </a:lvl1pPr>
            <a:lvl2pPr>
              <a:defRPr lang="en-US" dirty="0" smtClean="0"/>
            </a:lvl2pPr>
            <a:lvl3pPr>
              <a:defRPr lang="en-US" dirty="0" smtClean="0"/>
            </a:lvl3pPr>
            <a:lvl4pPr>
              <a:defRPr lang="en-US" dirty="0" smtClean="0"/>
            </a:lvl4pPr>
            <a:lvl5pPr>
              <a:defRPr lang="en-GB" dirty="0"/>
            </a:lvl5pPr>
          </a:lstStyle>
          <a:p>
            <a:pPr lvl="0">
              <a:spcBef>
                <a:spcPct val="0"/>
              </a:spcBef>
            </a:pPr>
            <a:r>
              <a:rPr lang="en-US"/>
              <a:t>click to add second line</a:t>
            </a:r>
          </a:p>
        </p:txBody>
      </p:sp>
    </p:spTree>
    <p:extLst>
      <p:ext uri="{BB962C8B-B14F-4D97-AF65-F5344CB8AC3E}">
        <p14:creationId xmlns:p14="http://schemas.microsoft.com/office/powerpoint/2010/main" val="29519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Rectangle 8"/>
          <p:cNvSpPr/>
          <p:nvPr userDrawn="1"/>
        </p:nvSpPr>
        <p:spPr>
          <a:xfrm>
            <a:off x="6199187" y="2286000"/>
            <a:ext cx="5476875"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15938" y="2286000"/>
            <a:ext cx="5487987" cy="3843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439113" y="6385211"/>
            <a:ext cx="7956742" cy="230832"/>
          </a:xfrm>
          <a:prstGeom prst="rect">
            <a:avLst/>
          </a:prstGeom>
        </p:spPr>
        <p:txBody>
          <a:bodyPr/>
          <a:lstStyle/>
          <a:p>
            <a:r>
              <a:rPr lang="en-GB"/>
              <a:t>Operational practicalities and lessons learnt from the current scheme</a:t>
            </a:r>
          </a:p>
        </p:txBody>
      </p:sp>
      <p:sp>
        <p:nvSpPr>
          <p:cNvPr id="4" name="Slide Number Placeholder 3"/>
          <p:cNvSpPr>
            <a:spLocks noGrp="1"/>
          </p:cNvSpPr>
          <p:nvPr>
            <p:ph type="sldNum" sz="quarter" idx="11"/>
          </p:nvPr>
        </p:nvSpPr>
        <p:spPr/>
        <p:txBody>
          <a:bodyPr/>
          <a:lstStyle/>
          <a:p>
            <a:fld id="{86BD8352-6A8C-4D02-903C-F79A8AE12886}" type="slidenum">
              <a:rPr lang="en-GB" smtClean="0"/>
              <a:pPr/>
              <a:t>‹#›</a:t>
            </a:fld>
            <a:endParaRPr lang="en-GB"/>
          </a:p>
        </p:txBody>
      </p:sp>
      <p:sp>
        <p:nvSpPr>
          <p:cNvPr id="5" name="Title 4"/>
          <p:cNvSpPr>
            <a:spLocks noGrp="1"/>
          </p:cNvSpPr>
          <p:nvPr>
            <p:ph type="title" hasCustomPrompt="1"/>
          </p:nvPr>
        </p:nvSpPr>
        <p:spPr/>
        <p:txBody>
          <a:bodyPr/>
          <a:lstStyle/>
          <a:p>
            <a:r>
              <a:rPr lang="en-US"/>
              <a:t>Click to add main slide title</a:t>
            </a:r>
            <a:endParaRPr lang="en-GB"/>
          </a:p>
        </p:txBody>
      </p:sp>
      <p:sp>
        <p:nvSpPr>
          <p:cNvPr id="7" name="Table Placeholder 6"/>
          <p:cNvSpPr>
            <a:spLocks noGrp="1"/>
          </p:cNvSpPr>
          <p:nvPr>
            <p:ph type="tbl" sz="quarter" idx="12"/>
          </p:nvPr>
        </p:nvSpPr>
        <p:spPr>
          <a:xfrm>
            <a:off x="527050" y="1916113"/>
            <a:ext cx="5476875" cy="4213225"/>
          </a:xfrm>
        </p:spPr>
        <p:txBody>
          <a:bodyPr>
            <a:normAutofit/>
          </a:bodyPr>
          <a:lstStyle>
            <a:lvl1pPr marL="0" indent="0">
              <a:buNone/>
              <a:defRPr sz="1200"/>
            </a:lvl1pPr>
          </a:lstStyle>
          <a:p>
            <a:endParaRPr lang="en-GB"/>
          </a:p>
        </p:txBody>
      </p:sp>
      <p:sp>
        <p:nvSpPr>
          <p:cNvPr id="8" name="Table Placeholder 6"/>
          <p:cNvSpPr>
            <a:spLocks noGrp="1"/>
          </p:cNvSpPr>
          <p:nvPr>
            <p:ph type="tbl" sz="quarter" idx="13"/>
          </p:nvPr>
        </p:nvSpPr>
        <p:spPr>
          <a:xfrm>
            <a:off x="6199188" y="1916113"/>
            <a:ext cx="5476875" cy="4213225"/>
          </a:xfrm>
        </p:spPr>
        <p:txBody>
          <a:bodyPr>
            <a:normAutofit/>
          </a:bodyPr>
          <a:lstStyle>
            <a:lvl1pPr marL="0" indent="0">
              <a:buNone/>
              <a:defRPr sz="1200"/>
            </a:lvl1pPr>
          </a:lstStyle>
          <a:p>
            <a:endParaRPr lang="en-GB"/>
          </a:p>
        </p:txBody>
      </p:sp>
    </p:spTree>
    <p:extLst>
      <p:ext uri="{BB962C8B-B14F-4D97-AF65-F5344CB8AC3E}">
        <p14:creationId xmlns:p14="http://schemas.microsoft.com/office/powerpoint/2010/main" val="36374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800" y="512446"/>
            <a:ext cx="6022459" cy="689008"/>
          </a:xfrm>
          <a:prstGeom prst="rect">
            <a:avLst/>
          </a:prstGeom>
          <a:solidFill>
            <a:schemeClr val="accent1"/>
          </a:solidFill>
        </p:spPr>
        <p:txBody>
          <a:bodyPr vert="horz" wrap="none" lIns="91440" tIns="108000" rIns="180000" bIns="108000" rtlCol="0" anchor="ctr">
            <a:spAutoFit/>
          </a:bodyPr>
          <a:lstStyle/>
          <a:p>
            <a:r>
              <a:rPr lang="en-US" dirty="0"/>
              <a:t>Click to add main slide title</a:t>
            </a:r>
            <a:endParaRPr lang="en-GB" dirty="0"/>
          </a:p>
        </p:txBody>
      </p:sp>
      <p:sp>
        <p:nvSpPr>
          <p:cNvPr id="3" name="Text Placeholder 2"/>
          <p:cNvSpPr>
            <a:spLocks noGrp="1"/>
          </p:cNvSpPr>
          <p:nvPr>
            <p:ph type="body" idx="1"/>
          </p:nvPr>
        </p:nvSpPr>
        <p:spPr>
          <a:xfrm>
            <a:off x="526800" y="1916113"/>
            <a:ext cx="11138400" cy="42123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50037" y="6356350"/>
            <a:ext cx="535023" cy="365125"/>
          </a:xfrm>
          <a:prstGeom prst="rect">
            <a:avLst/>
          </a:prstGeom>
        </p:spPr>
        <p:txBody>
          <a:bodyPr vert="horz" lIns="91440" tIns="45720" rIns="91440" bIns="45720" rtlCol="0" anchor="ctr"/>
          <a:lstStyle>
            <a:lvl1pPr algn="ctr">
              <a:defRPr sz="2000" spc="-50" baseline="0">
                <a:solidFill>
                  <a:schemeClr val="tx1"/>
                </a:solidFill>
              </a:defRPr>
            </a:lvl1pPr>
          </a:lstStyle>
          <a:p>
            <a:fld id="{86BD8352-6A8C-4D02-903C-F79A8AE12886}" type="slidenum">
              <a:rPr lang="en-GB" smtClean="0"/>
              <a:pPr/>
              <a:t>‹#›</a:t>
            </a:fld>
            <a:endParaRPr lang="en-GB" dirty="0"/>
          </a:p>
        </p:txBody>
      </p:sp>
      <p:cxnSp>
        <p:nvCxnSpPr>
          <p:cNvPr id="12" name="Straight Connector 11"/>
          <p:cNvCxnSpPr/>
          <p:nvPr userDrawn="1"/>
        </p:nvCxnSpPr>
        <p:spPr>
          <a:xfrm>
            <a:off x="11264010" y="6485251"/>
            <a:ext cx="0" cy="372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26800" y="439541"/>
            <a:ext cx="111384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526800" y="6333823"/>
            <a:ext cx="111384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82647561"/>
      </p:ext>
    </p:extLst>
  </p:cSld>
  <p:clrMap bg1="lt1" tx1="dk1" bg2="lt2" tx2="dk2" accent1="accent1" accent2="accent2" accent3="accent3" accent4="accent4" accent5="accent5" accent6="accent6" hlink="hlink" folHlink="folHlink"/>
  <p:sldLayoutIdLst>
    <p:sldLayoutId id="2147483691" r:id="rId1"/>
    <p:sldLayoutId id="2147483726" r:id="rId2"/>
    <p:sldLayoutId id="2147483692" r:id="rId3"/>
    <p:sldLayoutId id="2147483731" r:id="rId4"/>
    <p:sldLayoutId id="2147483693" r:id="rId5"/>
    <p:sldLayoutId id="2147483694" r:id="rId6"/>
    <p:sldLayoutId id="2147483695" r:id="rId7"/>
    <p:sldLayoutId id="2147483733" r:id="rId8"/>
    <p:sldLayoutId id="2147483728"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34" r:id="rId22"/>
    <p:sldLayoutId id="2147483708" r:id="rId23"/>
    <p:sldLayoutId id="2147483709" r:id="rId24"/>
    <p:sldLayoutId id="2147483729" r:id="rId25"/>
    <p:sldLayoutId id="2147483711" r:id="rId26"/>
    <p:sldLayoutId id="214748376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cap="none" baseline="0">
          <a:solidFill>
            <a:schemeClr val="tx1"/>
          </a:solidFill>
          <a:latin typeface="+mn-lt"/>
          <a:ea typeface="+mn-ea"/>
          <a:cs typeface="+mn-cs"/>
        </a:defRPr>
      </a:lvl1pPr>
      <a:lvl2pPr marL="0" indent="0" algn="l" defTabSz="914400" rtl="0" eaLnBrk="1" latinLnBrk="0" hangingPunct="1">
        <a:lnSpc>
          <a:spcPct val="90000"/>
        </a:lnSpc>
        <a:spcBef>
          <a:spcPts val="500"/>
        </a:spcBef>
        <a:buClr>
          <a:schemeClr val="tx1"/>
        </a:buClr>
        <a:buSzPct val="100000"/>
        <a:buFont typeface="Wingdings 3" panose="05040102010807070707" pitchFamily="18" charset="2"/>
        <a:buNone/>
        <a:tabLst>
          <a:tab pos="1254125" algn="l"/>
        </a:tabLst>
        <a:defRPr sz="1400" b="1" kern="1200" cap="all" baseline="0">
          <a:solidFill>
            <a:schemeClr val="tx1"/>
          </a:solidFill>
          <a:latin typeface="+mn-lt"/>
          <a:ea typeface="+mn-ea"/>
          <a:cs typeface="+mn-cs"/>
        </a:defRPr>
      </a:lvl2pPr>
      <a:lvl3pPr marL="0" indent="0" algn="l" defTabSz="914400" rtl="0" eaLnBrk="1" latinLnBrk="0" hangingPunct="1">
        <a:lnSpc>
          <a:spcPct val="90000"/>
        </a:lnSpc>
        <a:spcBef>
          <a:spcPts val="500"/>
        </a:spcBef>
        <a:buClr>
          <a:schemeClr val="tx1"/>
        </a:buClr>
        <a:buFont typeface="Wingdings 3" panose="05040102010807070707" pitchFamily="18" charset="2"/>
        <a:buNone/>
        <a:defRPr sz="1600" kern="1200">
          <a:solidFill>
            <a:schemeClr val="tx1"/>
          </a:solidFill>
          <a:latin typeface="+mn-lt"/>
          <a:ea typeface="+mn-ea"/>
          <a:cs typeface="+mn-cs"/>
        </a:defRPr>
      </a:lvl3pPr>
      <a:lvl4pPr marL="273050" indent="-273050" algn="l" defTabSz="914400" rtl="0" eaLnBrk="1" latinLnBrk="0" hangingPunct="1">
        <a:lnSpc>
          <a:spcPct val="90000"/>
        </a:lnSpc>
        <a:spcBef>
          <a:spcPts val="600"/>
        </a:spcBef>
        <a:buClr>
          <a:schemeClr val="tx1"/>
        </a:buClr>
        <a:buFont typeface="Wingdings 3" panose="05040102010807070707" pitchFamily="18" charset="2"/>
        <a:buChar char=""/>
        <a:defRPr sz="1600" kern="1200" spc="-30" baseline="0">
          <a:solidFill>
            <a:schemeClr val="tx1"/>
          </a:solidFill>
          <a:latin typeface="+mn-lt"/>
          <a:ea typeface="+mn-ea"/>
          <a:cs typeface="+mn-cs"/>
        </a:defRPr>
      </a:lvl4pPr>
      <a:lvl5pPr marL="534988" indent="-261938" algn="l" defTabSz="914400" rtl="0" eaLnBrk="1" latinLnBrk="0" hangingPunct="1">
        <a:lnSpc>
          <a:spcPct val="90000"/>
        </a:lnSpc>
        <a:spcBef>
          <a:spcPts val="600"/>
        </a:spcBef>
        <a:buClr>
          <a:schemeClr val="accent4"/>
        </a:buClr>
        <a:buFont typeface="Wingdings 3" panose="05040102010807070707" pitchFamily="18" charset="2"/>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1207">
          <p15:clr>
            <a:srgbClr val="F26B43"/>
          </p15:clr>
        </p15:guide>
        <p15:guide id="5" orient="horz" pos="38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800" y="512446"/>
            <a:ext cx="11138400" cy="689008"/>
          </a:xfrm>
          <a:prstGeom prst="rect">
            <a:avLst/>
          </a:prstGeom>
          <a:solidFill>
            <a:schemeClr val="accent1"/>
          </a:solidFill>
        </p:spPr>
        <p:txBody>
          <a:bodyPr vert="horz" wrap="square" lIns="91440" tIns="108000" rIns="180000" bIns="108000" rtlCol="0" anchor="ctr">
            <a:spAutoFit/>
          </a:bodyPr>
          <a:lstStyle/>
          <a:p>
            <a:endParaRPr lang="en-GB" dirty="0"/>
          </a:p>
        </p:txBody>
      </p:sp>
      <p:sp>
        <p:nvSpPr>
          <p:cNvPr id="3" name="Text Placeholder 2"/>
          <p:cNvSpPr>
            <a:spLocks noGrp="1"/>
          </p:cNvSpPr>
          <p:nvPr>
            <p:ph type="body" idx="1"/>
          </p:nvPr>
        </p:nvSpPr>
        <p:spPr>
          <a:xfrm>
            <a:off x="526800" y="1916113"/>
            <a:ext cx="11138400" cy="42123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39113" y="6385211"/>
            <a:ext cx="7956742" cy="230832"/>
          </a:xfrm>
          <a:prstGeom prst="rect">
            <a:avLst/>
          </a:prstGeom>
        </p:spPr>
        <p:txBody>
          <a:bodyPr vert="horz" lIns="91440" tIns="45720" rIns="91440" bIns="45720" rtlCol="0" anchor="ctr"/>
          <a:lstStyle>
            <a:lvl1pPr algn="l">
              <a:defRPr sz="900">
                <a:solidFill>
                  <a:schemeClr val="tx1"/>
                </a:solidFill>
              </a:defRPr>
            </a:lvl1pPr>
          </a:lstStyle>
          <a:p>
            <a:r>
              <a:rPr lang="en-GB"/>
              <a:t>Operational practicalities and lessons learnt from the current scheme</a:t>
            </a:r>
            <a:endParaRPr lang="en-GB" dirty="0"/>
          </a:p>
        </p:txBody>
      </p:sp>
      <p:sp>
        <p:nvSpPr>
          <p:cNvPr id="6" name="Slide Number Placeholder 5"/>
          <p:cNvSpPr>
            <a:spLocks noGrp="1"/>
          </p:cNvSpPr>
          <p:nvPr>
            <p:ph type="sldNum" sz="quarter" idx="4"/>
          </p:nvPr>
        </p:nvSpPr>
        <p:spPr>
          <a:xfrm>
            <a:off x="11250037" y="6356350"/>
            <a:ext cx="535023" cy="365125"/>
          </a:xfrm>
          <a:prstGeom prst="rect">
            <a:avLst/>
          </a:prstGeom>
        </p:spPr>
        <p:txBody>
          <a:bodyPr vert="horz" lIns="91440" tIns="45720" rIns="91440" bIns="45720" rtlCol="0" anchor="ctr"/>
          <a:lstStyle>
            <a:lvl1pPr algn="ctr">
              <a:defRPr sz="2000" spc="-50" baseline="0">
                <a:solidFill>
                  <a:schemeClr val="tx1"/>
                </a:solidFill>
              </a:defRPr>
            </a:lvl1pPr>
          </a:lstStyle>
          <a:p>
            <a:fld id="{86BD8352-6A8C-4D02-903C-F79A8AE12886}" type="slidenum">
              <a:rPr lang="en-GB" smtClean="0"/>
              <a:pPr/>
              <a:t>‹#›</a:t>
            </a:fld>
            <a:endParaRPr lang="en-GB"/>
          </a:p>
        </p:txBody>
      </p:sp>
      <p:sp>
        <p:nvSpPr>
          <p:cNvPr id="10" name="TextBox 9"/>
          <p:cNvSpPr txBox="1"/>
          <p:nvPr userDrawn="1"/>
        </p:nvSpPr>
        <p:spPr>
          <a:xfrm>
            <a:off x="9210501" y="6385211"/>
            <a:ext cx="1927669" cy="230832"/>
          </a:xfrm>
          <a:prstGeom prst="rect">
            <a:avLst/>
          </a:prstGeom>
          <a:noFill/>
        </p:spPr>
        <p:txBody>
          <a:bodyPr wrap="square" rtlCol="0">
            <a:spAutoFit/>
          </a:bodyPr>
          <a:lstStyle/>
          <a:p>
            <a:pPr algn="r"/>
            <a:r>
              <a:rPr lang="en-GB" sz="900" dirty="0"/>
              <a:t>Strictly Private</a:t>
            </a:r>
            <a:r>
              <a:rPr lang="en-GB" sz="900" baseline="0" dirty="0"/>
              <a:t> &amp; Confidential</a:t>
            </a:r>
            <a:endParaRPr lang="en-GB" sz="900" dirty="0"/>
          </a:p>
        </p:txBody>
      </p:sp>
      <p:cxnSp>
        <p:nvCxnSpPr>
          <p:cNvPr id="12" name="Straight Connector 11"/>
          <p:cNvCxnSpPr/>
          <p:nvPr userDrawn="1"/>
        </p:nvCxnSpPr>
        <p:spPr>
          <a:xfrm>
            <a:off x="11264010" y="6485251"/>
            <a:ext cx="0" cy="372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26800" y="439541"/>
            <a:ext cx="111384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26800" y="6333823"/>
            <a:ext cx="111384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4947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cap="none" baseline="0">
          <a:solidFill>
            <a:schemeClr val="tx1"/>
          </a:solidFill>
          <a:latin typeface="+mn-lt"/>
          <a:ea typeface="+mn-ea"/>
          <a:cs typeface="+mn-cs"/>
        </a:defRPr>
      </a:lvl1pPr>
      <a:lvl2pPr marL="0" indent="0" algn="l" defTabSz="914400" rtl="0" eaLnBrk="1" latinLnBrk="0" hangingPunct="1">
        <a:lnSpc>
          <a:spcPct val="90000"/>
        </a:lnSpc>
        <a:spcBef>
          <a:spcPts val="500"/>
        </a:spcBef>
        <a:buClr>
          <a:schemeClr val="tx1"/>
        </a:buClr>
        <a:buSzPct val="100000"/>
        <a:buFont typeface="Wingdings 3" panose="05040102010807070707" pitchFamily="18" charset="2"/>
        <a:buNone/>
        <a:tabLst>
          <a:tab pos="1254125" algn="l"/>
        </a:tabLst>
        <a:defRPr sz="1400" b="1" kern="1200" cap="all" baseline="0">
          <a:solidFill>
            <a:schemeClr val="tx1"/>
          </a:solidFill>
          <a:latin typeface="+mn-lt"/>
          <a:ea typeface="+mn-ea"/>
          <a:cs typeface="+mn-cs"/>
        </a:defRPr>
      </a:lvl2pPr>
      <a:lvl3pPr marL="0" indent="0" algn="l" defTabSz="914400" rtl="0" eaLnBrk="1" latinLnBrk="0" hangingPunct="1">
        <a:lnSpc>
          <a:spcPct val="90000"/>
        </a:lnSpc>
        <a:spcBef>
          <a:spcPts val="500"/>
        </a:spcBef>
        <a:buClr>
          <a:schemeClr val="tx1"/>
        </a:buClr>
        <a:buFont typeface="Wingdings 3" panose="05040102010807070707" pitchFamily="18" charset="2"/>
        <a:buNone/>
        <a:defRPr sz="1600" kern="1200">
          <a:solidFill>
            <a:schemeClr val="tx1"/>
          </a:solidFill>
          <a:latin typeface="+mn-lt"/>
          <a:ea typeface="+mn-ea"/>
          <a:cs typeface="+mn-cs"/>
        </a:defRPr>
      </a:lvl3pPr>
      <a:lvl4pPr marL="273050" indent="-273050" algn="l" defTabSz="914400" rtl="0" eaLnBrk="1" latinLnBrk="0" hangingPunct="1">
        <a:lnSpc>
          <a:spcPct val="90000"/>
        </a:lnSpc>
        <a:spcBef>
          <a:spcPts val="600"/>
        </a:spcBef>
        <a:buClr>
          <a:schemeClr val="tx1"/>
        </a:buClr>
        <a:buFont typeface="Wingdings 3" panose="05040102010807070707" pitchFamily="18" charset="2"/>
        <a:buChar char=""/>
        <a:defRPr sz="1600" kern="1200" spc="-30" baseline="0">
          <a:solidFill>
            <a:schemeClr val="tx1"/>
          </a:solidFill>
          <a:latin typeface="+mn-lt"/>
          <a:ea typeface="+mn-ea"/>
          <a:cs typeface="+mn-cs"/>
        </a:defRPr>
      </a:lvl4pPr>
      <a:lvl5pPr marL="534988" indent="-261938" algn="l" defTabSz="914400" rtl="0" eaLnBrk="1" latinLnBrk="0" hangingPunct="1">
        <a:lnSpc>
          <a:spcPct val="90000"/>
        </a:lnSpc>
        <a:spcBef>
          <a:spcPts val="600"/>
        </a:spcBef>
        <a:buClr>
          <a:schemeClr val="accent4"/>
        </a:buClr>
        <a:buFont typeface="Wingdings 3" panose="05040102010807070707" pitchFamily="18" charset="2"/>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1207">
          <p15:clr>
            <a:srgbClr val="F26B43"/>
          </p15:clr>
        </p15:guide>
        <p15:guide id="5"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800" y="512446"/>
            <a:ext cx="6022459" cy="689008"/>
          </a:xfrm>
          <a:prstGeom prst="rect">
            <a:avLst/>
          </a:prstGeom>
          <a:solidFill>
            <a:schemeClr val="accent1"/>
          </a:solidFill>
        </p:spPr>
        <p:txBody>
          <a:bodyPr vert="horz" wrap="none" lIns="91440" tIns="108000" rIns="180000" bIns="108000" rtlCol="0" anchor="ctr">
            <a:spAutoFit/>
          </a:bodyPr>
          <a:lstStyle/>
          <a:p>
            <a:r>
              <a:rPr lang="en-US" dirty="0"/>
              <a:t>Click to add main slide title</a:t>
            </a:r>
            <a:endParaRPr lang="en-GB" dirty="0"/>
          </a:p>
        </p:txBody>
      </p:sp>
      <p:sp>
        <p:nvSpPr>
          <p:cNvPr id="3" name="Text Placeholder 2"/>
          <p:cNvSpPr>
            <a:spLocks noGrp="1"/>
          </p:cNvSpPr>
          <p:nvPr>
            <p:ph type="body" idx="1"/>
          </p:nvPr>
        </p:nvSpPr>
        <p:spPr>
          <a:xfrm>
            <a:off x="526800" y="1916113"/>
            <a:ext cx="11138400" cy="42123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39113" y="6385211"/>
            <a:ext cx="7956742" cy="230832"/>
          </a:xfrm>
          <a:prstGeom prst="rect">
            <a:avLst/>
          </a:prstGeom>
        </p:spPr>
        <p:txBody>
          <a:bodyPr vert="horz" lIns="91440" tIns="45720" rIns="91440" bIns="45720" rtlCol="0" anchor="ctr"/>
          <a:lstStyle>
            <a:lvl1pPr algn="l">
              <a:defRPr sz="900">
                <a:solidFill>
                  <a:schemeClr val="tx1"/>
                </a:solidFill>
              </a:defRPr>
            </a:lvl1pPr>
          </a:lstStyle>
          <a:p>
            <a:r>
              <a:rPr lang="en-GB"/>
              <a:t>Operational practicalities and lessons learnt from the current scheme</a:t>
            </a:r>
            <a:endParaRPr lang="en-GB" dirty="0"/>
          </a:p>
        </p:txBody>
      </p:sp>
      <p:sp>
        <p:nvSpPr>
          <p:cNvPr id="6" name="Slide Number Placeholder 5"/>
          <p:cNvSpPr>
            <a:spLocks noGrp="1"/>
          </p:cNvSpPr>
          <p:nvPr>
            <p:ph type="sldNum" sz="quarter" idx="4"/>
          </p:nvPr>
        </p:nvSpPr>
        <p:spPr>
          <a:xfrm>
            <a:off x="11250037" y="6356350"/>
            <a:ext cx="535023" cy="365125"/>
          </a:xfrm>
          <a:prstGeom prst="rect">
            <a:avLst/>
          </a:prstGeom>
        </p:spPr>
        <p:txBody>
          <a:bodyPr vert="horz" lIns="91440" tIns="45720" rIns="91440" bIns="45720" rtlCol="0" anchor="ctr"/>
          <a:lstStyle>
            <a:lvl1pPr algn="ctr">
              <a:defRPr sz="2000" spc="-50" baseline="0">
                <a:solidFill>
                  <a:schemeClr val="tx1"/>
                </a:solidFill>
              </a:defRPr>
            </a:lvl1pPr>
          </a:lstStyle>
          <a:p>
            <a:fld id="{86BD8352-6A8C-4D02-903C-F79A8AE12886}" type="slidenum">
              <a:rPr lang="en-GB" smtClean="0"/>
              <a:pPr/>
              <a:t>‹#›</a:t>
            </a:fld>
            <a:endParaRPr lang="en-GB" dirty="0"/>
          </a:p>
        </p:txBody>
      </p:sp>
      <p:sp>
        <p:nvSpPr>
          <p:cNvPr id="10" name="TextBox 9"/>
          <p:cNvSpPr txBox="1"/>
          <p:nvPr userDrawn="1"/>
        </p:nvSpPr>
        <p:spPr>
          <a:xfrm>
            <a:off x="9210501" y="6385211"/>
            <a:ext cx="1927669" cy="230832"/>
          </a:xfrm>
          <a:prstGeom prst="rect">
            <a:avLst/>
          </a:prstGeom>
          <a:noFill/>
        </p:spPr>
        <p:txBody>
          <a:bodyPr wrap="square" rtlCol="0">
            <a:spAutoFit/>
          </a:bodyPr>
          <a:lstStyle/>
          <a:p>
            <a:pPr algn="r"/>
            <a:r>
              <a:rPr lang="en-GB" sz="900" dirty="0"/>
              <a:t>Strictly Private</a:t>
            </a:r>
            <a:r>
              <a:rPr lang="en-GB" sz="900" baseline="0" dirty="0"/>
              <a:t> &amp; Confidential</a:t>
            </a:r>
            <a:endParaRPr lang="en-GB" sz="900" dirty="0"/>
          </a:p>
        </p:txBody>
      </p:sp>
      <p:cxnSp>
        <p:nvCxnSpPr>
          <p:cNvPr id="12" name="Straight Connector 11"/>
          <p:cNvCxnSpPr/>
          <p:nvPr userDrawn="1"/>
        </p:nvCxnSpPr>
        <p:spPr>
          <a:xfrm>
            <a:off x="11264010" y="6485251"/>
            <a:ext cx="0" cy="372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26800" y="439541"/>
            <a:ext cx="111384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526800" y="6333823"/>
            <a:ext cx="111384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6384401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cap="none" baseline="0">
          <a:solidFill>
            <a:schemeClr val="tx1"/>
          </a:solidFill>
          <a:latin typeface="+mn-lt"/>
          <a:ea typeface="+mn-ea"/>
          <a:cs typeface="+mn-cs"/>
        </a:defRPr>
      </a:lvl1pPr>
      <a:lvl2pPr marL="0" indent="0" algn="l" defTabSz="914400" rtl="0" eaLnBrk="1" latinLnBrk="0" hangingPunct="1">
        <a:lnSpc>
          <a:spcPct val="90000"/>
        </a:lnSpc>
        <a:spcBef>
          <a:spcPts val="500"/>
        </a:spcBef>
        <a:buClr>
          <a:schemeClr val="tx1"/>
        </a:buClr>
        <a:buSzPct val="100000"/>
        <a:buFont typeface="Wingdings 3" panose="05040102010807070707" pitchFamily="18" charset="2"/>
        <a:buNone/>
        <a:tabLst>
          <a:tab pos="1254125" algn="l"/>
        </a:tabLst>
        <a:defRPr sz="1400" b="1" kern="1200" cap="all" baseline="0">
          <a:solidFill>
            <a:schemeClr val="tx1"/>
          </a:solidFill>
          <a:latin typeface="+mn-lt"/>
          <a:ea typeface="+mn-ea"/>
          <a:cs typeface="+mn-cs"/>
        </a:defRPr>
      </a:lvl2pPr>
      <a:lvl3pPr marL="0" indent="0" algn="l" defTabSz="914400" rtl="0" eaLnBrk="1" latinLnBrk="0" hangingPunct="1">
        <a:lnSpc>
          <a:spcPct val="90000"/>
        </a:lnSpc>
        <a:spcBef>
          <a:spcPts val="500"/>
        </a:spcBef>
        <a:buClr>
          <a:schemeClr val="tx1"/>
        </a:buClr>
        <a:buFont typeface="Wingdings 3" panose="05040102010807070707" pitchFamily="18" charset="2"/>
        <a:buNone/>
        <a:defRPr sz="1600" kern="1200">
          <a:solidFill>
            <a:schemeClr val="tx1"/>
          </a:solidFill>
          <a:latin typeface="+mn-lt"/>
          <a:ea typeface="+mn-ea"/>
          <a:cs typeface="+mn-cs"/>
        </a:defRPr>
      </a:lvl3pPr>
      <a:lvl4pPr marL="273050" indent="-273050" algn="l" defTabSz="914400" rtl="0" eaLnBrk="1" latinLnBrk="0" hangingPunct="1">
        <a:lnSpc>
          <a:spcPct val="90000"/>
        </a:lnSpc>
        <a:spcBef>
          <a:spcPts val="600"/>
        </a:spcBef>
        <a:buClr>
          <a:schemeClr val="tx1"/>
        </a:buClr>
        <a:buFont typeface="Wingdings 3" panose="05040102010807070707" pitchFamily="18" charset="2"/>
        <a:buChar char=""/>
        <a:defRPr sz="1600" kern="1200" spc="-30" baseline="0">
          <a:solidFill>
            <a:schemeClr val="tx1"/>
          </a:solidFill>
          <a:latin typeface="+mn-lt"/>
          <a:ea typeface="+mn-ea"/>
          <a:cs typeface="+mn-cs"/>
        </a:defRPr>
      </a:lvl4pPr>
      <a:lvl5pPr marL="534988" indent="-261938" algn="l" defTabSz="914400" rtl="0" eaLnBrk="1" latinLnBrk="0" hangingPunct="1">
        <a:lnSpc>
          <a:spcPct val="90000"/>
        </a:lnSpc>
        <a:spcBef>
          <a:spcPts val="600"/>
        </a:spcBef>
        <a:buClr>
          <a:schemeClr val="accent4"/>
        </a:buClr>
        <a:buFont typeface="Wingdings 3" panose="05040102010807070707" pitchFamily="18" charset="2"/>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1207">
          <p15:clr>
            <a:srgbClr val="F26B43"/>
          </p15:clr>
        </p15:guide>
        <p15:guide id="5"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A4F52F7-ACD8-4774-B5BD-0F197B7826BF}"/>
              </a:ext>
            </a:extLst>
          </p:cNvPr>
          <p:cNvSpPr>
            <a:spLocks noGrp="1"/>
          </p:cNvSpPr>
          <p:nvPr>
            <p:ph type="title"/>
          </p:nvPr>
        </p:nvSpPr>
        <p:spPr>
          <a:xfrm>
            <a:off x="526800" y="2963798"/>
            <a:ext cx="6311000" cy="634480"/>
          </a:xfrm>
        </p:spPr>
        <p:txBody>
          <a:bodyPr/>
          <a:lstStyle/>
          <a:p>
            <a:r>
              <a:rPr lang="en-GB" dirty="0"/>
              <a:t>Dormant Assets Expansion</a:t>
            </a:r>
          </a:p>
        </p:txBody>
      </p:sp>
      <p:sp>
        <p:nvSpPr>
          <p:cNvPr id="28" name="Text Placeholder 27">
            <a:extLst>
              <a:ext uri="{FF2B5EF4-FFF2-40B4-BE49-F238E27FC236}">
                <a16:creationId xmlns:a16="http://schemas.microsoft.com/office/drawing/2014/main" id="{F270ED1D-B457-4C63-BA05-AE148418BB63}"/>
              </a:ext>
            </a:extLst>
          </p:cNvPr>
          <p:cNvSpPr>
            <a:spLocks noGrp="1"/>
          </p:cNvSpPr>
          <p:nvPr>
            <p:ph type="body" sz="quarter" idx="10"/>
          </p:nvPr>
        </p:nvSpPr>
        <p:spPr>
          <a:xfrm>
            <a:off x="526800" y="3816954"/>
            <a:ext cx="4680746" cy="1122819"/>
          </a:xfrm>
        </p:spPr>
        <p:txBody>
          <a:bodyPr/>
          <a:lstStyle/>
          <a:p>
            <a:r>
              <a:rPr lang="en-GB" sz="3000" dirty="0"/>
              <a:t>Investment Association</a:t>
            </a:r>
          </a:p>
          <a:p>
            <a:r>
              <a:rPr lang="en-GB" sz="3000" dirty="0"/>
              <a:t> 19</a:t>
            </a:r>
            <a:r>
              <a:rPr lang="en-GB" sz="3000" baseline="30000" dirty="0"/>
              <a:t>th</a:t>
            </a:r>
            <a:r>
              <a:rPr lang="en-GB" sz="3000" dirty="0"/>
              <a:t> April 2022</a:t>
            </a:r>
          </a:p>
        </p:txBody>
      </p:sp>
      <p:sp>
        <p:nvSpPr>
          <p:cNvPr id="5" name="Text Placeholder 4">
            <a:extLst>
              <a:ext uri="{FF2B5EF4-FFF2-40B4-BE49-F238E27FC236}">
                <a16:creationId xmlns:a16="http://schemas.microsoft.com/office/drawing/2014/main" id="{E20BFBBB-E26B-2F40-B13C-03396D7DE9F3}"/>
              </a:ext>
            </a:extLst>
          </p:cNvPr>
          <p:cNvSpPr>
            <a:spLocks noGrp="1"/>
          </p:cNvSpPr>
          <p:nvPr>
            <p:ph type="body" sz="quarter" idx="12"/>
          </p:nvPr>
        </p:nvSpPr>
        <p:spPr>
          <a:xfrm>
            <a:off x="553412" y="5577757"/>
            <a:ext cx="6512013" cy="778073"/>
          </a:xfrm>
        </p:spPr>
        <p:txBody>
          <a:bodyPr>
            <a:normAutofit/>
          </a:bodyPr>
          <a:lstStyle/>
          <a:p>
            <a:r>
              <a:rPr lang="en-US" dirty="0"/>
              <a:t>adrian.smith@reclaimfund.co.uk</a:t>
            </a:r>
          </a:p>
          <a:p>
            <a:r>
              <a:rPr lang="en-US" dirty="0"/>
              <a:t>For more information: </a:t>
            </a:r>
            <a:r>
              <a:rPr lang="en-US" dirty="0" err="1"/>
              <a:t>dormantassets@reclaimfund.co.uk</a:t>
            </a:r>
            <a:endParaRPr lang="en-US" dirty="0"/>
          </a:p>
        </p:txBody>
      </p:sp>
      <p:sp>
        <p:nvSpPr>
          <p:cNvPr id="6" name="Text Placeholder 5">
            <a:extLst>
              <a:ext uri="{FF2B5EF4-FFF2-40B4-BE49-F238E27FC236}">
                <a16:creationId xmlns:a16="http://schemas.microsoft.com/office/drawing/2014/main" id="{762D4CDF-EE2F-8148-823B-58E2EF574631}"/>
              </a:ext>
            </a:extLst>
          </p:cNvPr>
          <p:cNvSpPr>
            <a:spLocks noGrp="1"/>
          </p:cNvSpPr>
          <p:nvPr>
            <p:ph type="body" sz="quarter" idx="13"/>
          </p:nvPr>
        </p:nvSpPr>
        <p:spPr/>
        <p:txBody>
          <a:bodyPr/>
          <a:lstStyle/>
          <a:p>
            <a:r>
              <a:rPr lang="en-US" dirty="0"/>
              <a:t>Adrian Smith OBE, Chief Executive, Reclaim Fund Limited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1D167-EA89-4449-B6BA-A1C5087B99F5}"/>
              </a:ext>
            </a:extLst>
          </p:cNvPr>
          <p:cNvSpPr>
            <a:spLocks noGrp="1"/>
          </p:cNvSpPr>
          <p:nvPr>
            <p:ph type="sldNum" sz="quarter" idx="11"/>
          </p:nvPr>
        </p:nvSpPr>
        <p:spPr/>
        <p:txBody>
          <a:bodyPr/>
          <a:lstStyle/>
          <a:p>
            <a:fld id="{86BD8352-6A8C-4D02-903C-F79A8AE12886}" type="slidenum">
              <a:rPr lang="en-GB" smtClean="0"/>
              <a:pPr/>
              <a:t>10</a:t>
            </a:fld>
            <a:endParaRPr lang="en-GB"/>
          </a:p>
        </p:txBody>
      </p:sp>
      <p:sp>
        <p:nvSpPr>
          <p:cNvPr id="4" name="Title 3">
            <a:extLst>
              <a:ext uri="{FF2B5EF4-FFF2-40B4-BE49-F238E27FC236}">
                <a16:creationId xmlns:a16="http://schemas.microsoft.com/office/drawing/2014/main" id="{59E64AD0-B188-EE45-94CE-14E24B32CE7B}"/>
              </a:ext>
            </a:extLst>
          </p:cNvPr>
          <p:cNvSpPr>
            <a:spLocks noGrp="1"/>
          </p:cNvSpPr>
          <p:nvPr>
            <p:ph type="title"/>
          </p:nvPr>
        </p:nvSpPr>
        <p:spPr>
          <a:xfrm>
            <a:off x="526800" y="512446"/>
            <a:ext cx="10033173" cy="689008"/>
          </a:xfrm>
        </p:spPr>
        <p:txBody>
          <a:bodyPr/>
          <a:lstStyle/>
          <a:p>
            <a:r>
              <a:rPr lang="en-US" dirty="0"/>
              <a:t>Benefits to the sector, clients and communities</a:t>
            </a:r>
          </a:p>
        </p:txBody>
      </p:sp>
      <p:graphicFrame>
        <p:nvGraphicFramePr>
          <p:cNvPr id="7" name="Diagram 6">
            <a:extLst>
              <a:ext uri="{FF2B5EF4-FFF2-40B4-BE49-F238E27FC236}">
                <a16:creationId xmlns:a16="http://schemas.microsoft.com/office/drawing/2014/main" id="{C910F476-1C59-7145-8F87-0E8DF05877E5}"/>
              </a:ext>
            </a:extLst>
          </p:cNvPr>
          <p:cNvGraphicFramePr/>
          <p:nvPr>
            <p:extLst>
              <p:ext uri="{D42A27DB-BD31-4B8C-83A1-F6EECF244321}">
                <p14:modId xmlns:p14="http://schemas.microsoft.com/office/powerpoint/2010/main" val="4163829571"/>
              </p:ext>
            </p:extLst>
          </p:nvPr>
        </p:nvGraphicFramePr>
        <p:xfrm>
          <a:off x="1" y="1274165"/>
          <a:ext cx="11437494" cy="4951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47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73D2390B-3469-459C-AB87-32D1957B8FFE}"/>
              </a:ext>
            </a:extLst>
          </p:cNvPr>
          <p:cNvSpPr txBox="1">
            <a:spLocks/>
          </p:cNvSpPr>
          <p:nvPr/>
        </p:nvSpPr>
        <p:spPr>
          <a:xfrm>
            <a:off x="3035157" y="4863891"/>
            <a:ext cx="2293721" cy="9050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chemeClr val="tx2"/>
              </a:buClr>
              <a:buNone/>
              <a:defRPr/>
            </a:pPr>
            <a:r>
              <a:rPr lang="en-GB" sz="1467" dirty="0">
                <a:solidFill>
                  <a:srgbClr val="172242"/>
                </a:solidFill>
                <a:cs typeface="Tahoma"/>
              </a:rPr>
              <a:t>TAA negotiation </a:t>
            </a:r>
          </a:p>
          <a:p>
            <a:pPr marL="0" lvl="2" indent="0" algn="ctr">
              <a:buClr>
                <a:schemeClr val="tx2"/>
              </a:buClr>
              <a:buNone/>
              <a:defRPr/>
            </a:pPr>
            <a:r>
              <a:rPr lang="en-GB" sz="933" dirty="0">
                <a:solidFill>
                  <a:srgbClr val="172242"/>
                </a:solidFill>
                <a:cs typeface="Tahoma"/>
              </a:rPr>
              <a:t>Agreement of the sector and RFL on the terms of participation.</a:t>
            </a:r>
          </a:p>
        </p:txBody>
      </p:sp>
      <p:sp>
        <p:nvSpPr>
          <p:cNvPr id="10" name="Content Placeholder 4">
            <a:extLst>
              <a:ext uri="{FF2B5EF4-FFF2-40B4-BE49-F238E27FC236}">
                <a16:creationId xmlns:a16="http://schemas.microsoft.com/office/drawing/2014/main" id="{EFE09F89-23A2-424C-902B-AD4CF026E720}"/>
              </a:ext>
            </a:extLst>
          </p:cNvPr>
          <p:cNvSpPr txBox="1">
            <a:spLocks/>
          </p:cNvSpPr>
          <p:nvPr/>
        </p:nvSpPr>
        <p:spPr>
          <a:xfrm>
            <a:off x="1656786" y="1445073"/>
            <a:ext cx="1259663" cy="146549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chemeClr val="tx2"/>
              </a:buClr>
              <a:buNone/>
              <a:defRPr/>
            </a:pPr>
            <a:r>
              <a:rPr lang="en-GB" sz="933" dirty="0">
                <a:solidFill>
                  <a:srgbClr val="172242"/>
                </a:solidFill>
                <a:cs typeface="Tahoma"/>
              </a:rPr>
              <a:t>Dormant Assets Act passed on 24</a:t>
            </a:r>
            <a:r>
              <a:rPr lang="en-GB" sz="933" baseline="30000" dirty="0">
                <a:solidFill>
                  <a:srgbClr val="172242"/>
                </a:solidFill>
                <a:cs typeface="Tahoma"/>
              </a:rPr>
              <a:t>th</a:t>
            </a:r>
            <a:r>
              <a:rPr lang="en-GB" sz="933" dirty="0">
                <a:solidFill>
                  <a:srgbClr val="172242"/>
                </a:solidFill>
                <a:cs typeface="Tahoma"/>
              </a:rPr>
              <a:t> February.</a:t>
            </a:r>
          </a:p>
          <a:p>
            <a:pPr marL="0" lvl="2" indent="0" algn="ctr">
              <a:buClr>
                <a:schemeClr val="tx2"/>
              </a:buClr>
              <a:buNone/>
              <a:defRPr/>
            </a:pPr>
            <a:endParaRPr lang="en-GB" sz="267" dirty="0">
              <a:solidFill>
                <a:srgbClr val="172242"/>
              </a:solidFill>
              <a:cs typeface="Tahoma"/>
            </a:endParaRPr>
          </a:p>
          <a:p>
            <a:pPr marL="0" lvl="2" indent="0" algn="ctr" defTabSz="609585">
              <a:spcBef>
                <a:spcPts val="0"/>
              </a:spcBef>
              <a:buClr>
                <a:srgbClr val="50DAB0"/>
              </a:buClr>
              <a:buNone/>
              <a:defRPr/>
            </a:pPr>
            <a:r>
              <a:rPr lang="en-GB" sz="1467" dirty="0">
                <a:solidFill>
                  <a:srgbClr val="172242"/>
                </a:solidFill>
                <a:latin typeface="Calibri"/>
                <a:cs typeface="Tahoma"/>
              </a:rPr>
              <a:t>Legislation</a:t>
            </a:r>
          </a:p>
          <a:p>
            <a:pPr marL="0" lvl="2" indent="0" algn="ctr">
              <a:buClr>
                <a:schemeClr val="tx2"/>
              </a:buClr>
              <a:buNone/>
              <a:defRPr/>
            </a:pPr>
            <a:endParaRPr lang="en-GB" sz="933" dirty="0">
              <a:solidFill>
                <a:srgbClr val="172242"/>
              </a:solidFill>
              <a:cs typeface="Tahoma"/>
            </a:endParaRPr>
          </a:p>
        </p:txBody>
      </p:sp>
      <p:sp>
        <p:nvSpPr>
          <p:cNvPr id="12" name="Right Arrow 43">
            <a:extLst>
              <a:ext uri="{FF2B5EF4-FFF2-40B4-BE49-F238E27FC236}">
                <a16:creationId xmlns:a16="http://schemas.microsoft.com/office/drawing/2014/main" id="{763F9D4B-40E7-49FD-80D6-6E285EE939FA}"/>
              </a:ext>
            </a:extLst>
          </p:cNvPr>
          <p:cNvSpPr/>
          <p:nvPr/>
        </p:nvSpPr>
        <p:spPr>
          <a:xfrm>
            <a:off x="877184" y="3422982"/>
            <a:ext cx="10387371" cy="287369"/>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25" name="Straight Arrow Connector 24">
            <a:extLst>
              <a:ext uri="{FF2B5EF4-FFF2-40B4-BE49-F238E27FC236}">
                <a16:creationId xmlns:a16="http://schemas.microsoft.com/office/drawing/2014/main" id="{192C5B3D-DC7B-4210-ADA8-1D1472B9EA87}"/>
              </a:ext>
            </a:extLst>
          </p:cNvPr>
          <p:cNvCxnSpPr>
            <a:cxnSpLocks/>
          </p:cNvCxnSpPr>
          <p:nvPr/>
        </p:nvCxnSpPr>
        <p:spPr>
          <a:xfrm>
            <a:off x="2293764" y="2235554"/>
            <a:ext cx="0" cy="830169"/>
          </a:xfrm>
          <a:prstGeom prst="straightConnector1">
            <a:avLst/>
          </a:prstGeom>
          <a:ln w="28575" cmpd="sng">
            <a:solidFill>
              <a:schemeClr val="accent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Content Placeholder 4">
            <a:extLst>
              <a:ext uri="{FF2B5EF4-FFF2-40B4-BE49-F238E27FC236}">
                <a16:creationId xmlns:a16="http://schemas.microsoft.com/office/drawing/2014/main" id="{56EB9B78-7081-4386-8538-97726D7703D5}"/>
              </a:ext>
            </a:extLst>
          </p:cNvPr>
          <p:cNvSpPr txBox="1">
            <a:spLocks/>
          </p:cNvSpPr>
          <p:nvPr/>
        </p:nvSpPr>
        <p:spPr>
          <a:xfrm>
            <a:off x="1757076" y="3068702"/>
            <a:ext cx="1065848" cy="404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dirty="0">
                <a:solidFill>
                  <a:srgbClr val="172242"/>
                </a:solidFill>
                <a:cs typeface="Tahoma"/>
              </a:rPr>
              <a:t>March</a:t>
            </a:r>
          </a:p>
        </p:txBody>
      </p:sp>
      <p:sp>
        <p:nvSpPr>
          <p:cNvPr id="42" name="Oval 41">
            <a:extLst>
              <a:ext uri="{FF2B5EF4-FFF2-40B4-BE49-F238E27FC236}">
                <a16:creationId xmlns:a16="http://schemas.microsoft.com/office/drawing/2014/main" id="{BC89F0F6-090E-4EC4-B351-1154333AE79D}"/>
              </a:ext>
            </a:extLst>
          </p:cNvPr>
          <p:cNvSpPr/>
          <p:nvPr/>
        </p:nvSpPr>
        <p:spPr>
          <a:xfrm>
            <a:off x="2112006" y="3379917"/>
            <a:ext cx="351212" cy="351212"/>
          </a:xfrm>
          <a:prstGeom prst="ellipse">
            <a:avLst/>
          </a:prstGeom>
          <a:solidFill>
            <a:schemeClr val="accent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Oval 42">
            <a:extLst>
              <a:ext uri="{FF2B5EF4-FFF2-40B4-BE49-F238E27FC236}">
                <a16:creationId xmlns:a16="http://schemas.microsoft.com/office/drawing/2014/main" id="{032E83D5-07F0-41D0-8925-08762CFDDC3C}"/>
              </a:ext>
            </a:extLst>
          </p:cNvPr>
          <p:cNvSpPr/>
          <p:nvPr/>
        </p:nvSpPr>
        <p:spPr>
          <a:xfrm>
            <a:off x="3432947" y="3374427"/>
            <a:ext cx="351212" cy="351212"/>
          </a:xfrm>
          <a:prstGeom prst="ellipse">
            <a:avLst/>
          </a:prstGeom>
          <a:solidFill>
            <a:schemeClr val="accent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1" name="Content Placeholder 4">
            <a:extLst>
              <a:ext uri="{FF2B5EF4-FFF2-40B4-BE49-F238E27FC236}">
                <a16:creationId xmlns:a16="http://schemas.microsoft.com/office/drawing/2014/main" id="{497C4E49-C9BF-40AD-BC57-B0AC86E14C5D}"/>
              </a:ext>
            </a:extLst>
          </p:cNvPr>
          <p:cNvSpPr txBox="1">
            <a:spLocks/>
          </p:cNvSpPr>
          <p:nvPr/>
        </p:nvSpPr>
        <p:spPr>
          <a:xfrm>
            <a:off x="3074859" y="3058009"/>
            <a:ext cx="1065848" cy="404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dirty="0">
                <a:solidFill>
                  <a:srgbClr val="172242"/>
                </a:solidFill>
                <a:cs typeface="Tahoma"/>
              </a:rPr>
              <a:t>April</a:t>
            </a:r>
          </a:p>
        </p:txBody>
      </p:sp>
      <p:sp>
        <p:nvSpPr>
          <p:cNvPr id="52" name="Content Placeholder 4">
            <a:extLst>
              <a:ext uri="{FF2B5EF4-FFF2-40B4-BE49-F238E27FC236}">
                <a16:creationId xmlns:a16="http://schemas.microsoft.com/office/drawing/2014/main" id="{1DA8DFF3-AB73-4DAC-8A8F-AC5106D9DB09}"/>
              </a:ext>
            </a:extLst>
          </p:cNvPr>
          <p:cNvSpPr txBox="1">
            <a:spLocks/>
          </p:cNvSpPr>
          <p:nvPr/>
        </p:nvSpPr>
        <p:spPr>
          <a:xfrm>
            <a:off x="4381181" y="3051192"/>
            <a:ext cx="1065848" cy="404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dirty="0">
                <a:solidFill>
                  <a:srgbClr val="172242"/>
                </a:solidFill>
                <a:cs typeface="Tahoma"/>
              </a:rPr>
              <a:t>May</a:t>
            </a:r>
          </a:p>
        </p:txBody>
      </p:sp>
      <p:sp>
        <p:nvSpPr>
          <p:cNvPr id="53" name="Content Placeholder 4">
            <a:extLst>
              <a:ext uri="{FF2B5EF4-FFF2-40B4-BE49-F238E27FC236}">
                <a16:creationId xmlns:a16="http://schemas.microsoft.com/office/drawing/2014/main" id="{104F5CEE-2E55-4E30-BE88-8CA4E8300CFC}"/>
              </a:ext>
            </a:extLst>
          </p:cNvPr>
          <p:cNvSpPr txBox="1">
            <a:spLocks/>
          </p:cNvSpPr>
          <p:nvPr/>
        </p:nvSpPr>
        <p:spPr>
          <a:xfrm>
            <a:off x="7025599" y="3052082"/>
            <a:ext cx="1065848" cy="404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dirty="0">
                <a:solidFill>
                  <a:srgbClr val="172242"/>
                </a:solidFill>
                <a:cs typeface="Tahoma"/>
              </a:rPr>
              <a:t>July</a:t>
            </a:r>
          </a:p>
        </p:txBody>
      </p:sp>
      <p:sp>
        <p:nvSpPr>
          <p:cNvPr id="54" name="Content Placeholder 4">
            <a:extLst>
              <a:ext uri="{FF2B5EF4-FFF2-40B4-BE49-F238E27FC236}">
                <a16:creationId xmlns:a16="http://schemas.microsoft.com/office/drawing/2014/main" id="{6818F1A6-926C-4974-AC29-E258DC90AE9F}"/>
              </a:ext>
            </a:extLst>
          </p:cNvPr>
          <p:cNvSpPr txBox="1">
            <a:spLocks/>
          </p:cNvSpPr>
          <p:nvPr/>
        </p:nvSpPr>
        <p:spPr>
          <a:xfrm>
            <a:off x="8349105" y="3074450"/>
            <a:ext cx="1065848" cy="404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dirty="0">
                <a:solidFill>
                  <a:srgbClr val="172242"/>
                </a:solidFill>
                <a:cs typeface="Tahoma"/>
              </a:rPr>
              <a:t>August</a:t>
            </a:r>
          </a:p>
        </p:txBody>
      </p:sp>
      <p:sp>
        <p:nvSpPr>
          <p:cNvPr id="55" name="Content Placeholder 4">
            <a:extLst>
              <a:ext uri="{FF2B5EF4-FFF2-40B4-BE49-F238E27FC236}">
                <a16:creationId xmlns:a16="http://schemas.microsoft.com/office/drawing/2014/main" id="{B255E593-1A27-4D77-B9CE-B1F59F938E99}"/>
              </a:ext>
            </a:extLst>
          </p:cNvPr>
          <p:cNvSpPr txBox="1">
            <a:spLocks/>
          </p:cNvSpPr>
          <p:nvPr/>
        </p:nvSpPr>
        <p:spPr>
          <a:xfrm>
            <a:off x="9670016" y="3086597"/>
            <a:ext cx="1065848" cy="404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dirty="0">
                <a:solidFill>
                  <a:srgbClr val="172242"/>
                </a:solidFill>
                <a:cs typeface="Tahoma"/>
              </a:rPr>
              <a:t>Sep</a:t>
            </a:r>
          </a:p>
        </p:txBody>
      </p:sp>
      <p:sp>
        <p:nvSpPr>
          <p:cNvPr id="61" name="Content Placeholder 4">
            <a:extLst>
              <a:ext uri="{FF2B5EF4-FFF2-40B4-BE49-F238E27FC236}">
                <a16:creationId xmlns:a16="http://schemas.microsoft.com/office/drawing/2014/main" id="{65B6AB30-5274-43BB-A173-BB33946E4B7D}"/>
              </a:ext>
            </a:extLst>
          </p:cNvPr>
          <p:cNvSpPr txBox="1">
            <a:spLocks/>
          </p:cNvSpPr>
          <p:nvPr/>
        </p:nvSpPr>
        <p:spPr>
          <a:xfrm>
            <a:off x="2849636" y="1415361"/>
            <a:ext cx="1531545" cy="146549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chemeClr val="tx2"/>
              </a:buClr>
              <a:buNone/>
              <a:defRPr/>
            </a:pPr>
            <a:r>
              <a:rPr lang="en-GB" sz="933" dirty="0">
                <a:solidFill>
                  <a:srgbClr val="172242"/>
                </a:solidFill>
                <a:cs typeface="Tahoma"/>
              </a:rPr>
              <a:t>Handbook changes to enable participation.</a:t>
            </a:r>
          </a:p>
          <a:p>
            <a:pPr marL="0" lvl="2" indent="0" algn="ctr">
              <a:buClr>
                <a:schemeClr val="tx2"/>
              </a:buClr>
              <a:buNone/>
              <a:defRPr/>
            </a:pPr>
            <a:endParaRPr lang="en-GB" sz="267" dirty="0">
              <a:solidFill>
                <a:srgbClr val="172242"/>
              </a:solidFill>
              <a:cs typeface="Tahoma"/>
            </a:endParaRPr>
          </a:p>
          <a:p>
            <a:pPr marL="0" lvl="2" indent="0" algn="ctr" defTabSz="609585">
              <a:spcBef>
                <a:spcPts val="0"/>
              </a:spcBef>
              <a:buClr>
                <a:srgbClr val="50DAB0"/>
              </a:buClr>
              <a:buNone/>
              <a:defRPr/>
            </a:pPr>
            <a:r>
              <a:rPr lang="en-GB" sz="1467" dirty="0">
                <a:solidFill>
                  <a:srgbClr val="172242"/>
                </a:solidFill>
                <a:latin typeface="Calibri"/>
                <a:cs typeface="Tahoma"/>
              </a:rPr>
              <a:t>FCA consultation*</a:t>
            </a:r>
          </a:p>
          <a:p>
            <a:pPr marL="0" lvl="2" indent="0" algn="ctr">
              <a:buClr>
                <a:schemeClr val="tx2"/>
              </a:buClr>
              <a:buNone/>
              <a:defRPr/>
            </a:pPr>
            <a:endParaRPr lang="en-GB" sz="933" dirty="0">
              <a:solidFill>
                <a:srgbClr val="172242"/>
              </a:solidFill>
              <a:cs typeface="Tahoma"/>
            </a:endParaRPr>
          </a:p>
        </p:txBody>
      </p:sp>
      <p:sp>
        <p:nvSpPr>
          <p:cNvPr id="63" name="Content Placeholder 4">
            <a:extLst>
              <a:ext uri="{FF2B5EF4-FFF2-40B4-BE49-F238E27FC236}">
                <a16:creationId xmlns:a16="http://schemas.microsoft.com/office/drawing/2014/main" id="{A2E5E9C1-BEE7-4EDD-B6CE-DCFFEE5FB55F}"/>
              </a:ext>
            </a:extLst>
          </p:cNvPr>
          <p:cNvSpPr txBox="1">
            <a:spLocks/>
          </p:cNvSpPr>
          <p:nvPr/>
        </p:nvSpPr>
        <p:spPr>
          <a:xfrm>
            <a:off x="7596455" y="1464053"/>
            <a:ext cx="2461236" cy="146549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chemeClr val="tx2"/>
              </a:buClr>
              <a:buNone/>
              <a:defRPr/>
            </a:pPr>
            <a:r>
              <a:rPr lang="en-GB" sz="933" dirty="0">
                <a:solidFill>
                  <a:srgbClr val="172242"/>
                </a:solidFill>
                <a:cs typeface="Tahoma"/>
              </a:rPr>
              <a:t>DCMS consultation to seek views on the direction of future Scheme spend.</a:t>
            </a:r>
          </a:p>
          <a:p>
            <a:pPr marL="0" lvl="2" indent="0" algn="ctr">
              <a:buClr>
                <a:schemeClr val="tx2"/>
              </a:buClr>
              <a:buNone/>
              <a:defRPr/>
            </a:pPr>
            <a:endParaRPr lang="en-GB" sz="267" dirty="0">
              <a:solidFill>
                <a:srgbClr val="172242"/>
              </a:solidFill>
              <a:cs typeface="Tahoma"/>
            </a:endParaRPr>
          </a:p>
          <a:p>
            <a:pPr marL="0" lvl="2" indent="0" algn="ctr" defTabSz="609585">
              <a:spcBef>
                <a:spcPts val="0"/>
              </a:spcBef>
              <a:buClr>
                <a:srgbClr val="50DAB0"/>
              </a:buClr>
              <a:buNone/>
              <a:defRPr/>
            </a:pPr>
            <a:r>
              <a:rPr lang="en-GB" sz="1467" dirty="0">
                <a:solidFill>
                  <a:srgbClr val="172242"/>
                </a:solidFill>
                <a:latin typeface="Calibri"/>
                <a:cs typeface="Tahoma"/>
              </a:rPr>
              <a:t>Spend consultation*</a:t>
            </a:r>
          </a:p>
          <a:p>
            <a:pPr marL="0" lvl="2" indent="0" algn="ctr">
              <a:buClr>
                <a:schemeClr val="tx2"/>
              </a:buClr>
              <a:buNone/>
              <a:defRPr/>
            </a:pPr>
            <a:endParaRPr lang="en-GB" sz="933" dirty="0">
              <a:solidFill>
                <a:srgbClr val="172242"/>
              </a:solidFill>
              <a:cs typeface="Tahoma"/>
            </a:endParaRPr>
          </a:p>
        </p:txBody>
      </p:sp>
      <p:sp>
        <p:nvSpPr>
          <p:cNvPr id="67" name="Right Bracket 66">
            <a:extLst>
              <a:ext uri="{FF2B5EF4-FFF2-40B4-BE49-F238E27FC236}">
                <a16:creationId xmlns:a16="http://schemas.microsoft.com/office/drawing/2014/main" id="{3E3CF3F7-AB56-4687-BA16-74CD409C40C4}"/>
              </a:ext>
            </a:extLst>
          </p:cNvPr>
          <p:cNvSpPr/>
          <p:nvPr/>
        </p:nvSpPr>
        <p:spPr>
          <a:xfrm rot="5400000">
            <a:off x="5317944" y="1709256"/>
            <a:ext cx="154680" cy="4319104"/>
          </a:xfrm>
          <a:prstGeom prst="rightBracket">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cxnSp>
        <p:nvCxnSpPr>
          <p:cNvPr id="68" name="Straight Arrow Connector 67">
            <a:extLst>
              <a:ext uri="{FF2B5EF4-FFF2-40B4-BE49-F238E27FC236}">
                <a16:creationId xmlns:a16="http://schemas.microsoft.com/office/drawing/2014/main" id="{2CD514C0-2452-4610-BB7D-A8A4507192A8}"/>
              </a:ext>
            </a:extLst>
          </p:cNvPr>
          <p:cNvCxnSpPr>
            <a:cxnSpLocks/>
            <a:endCxn id="9" idx="0"/>
          </p:cNvCxnSpPr>
          <p:nvPr/>
        </p:nvCxnSpPr>
        <p:spPr>
          <a:xfrm flipH="1">
            <a:off x="4182018" y="3965928"/>
            <a:ext cx="10419" cy="897963"/>
          </a:xfrm>
          <a:prstGeom prst="straightConnector1">
            <a:avLst/>
          </a:prstGeom>
          <a:ln w="28575"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9556EE94-DFB4-4A12-91BC-790D613BDFFC}"/>
              </a:ext>
            </a:extLst>
          </p:cNvPr>
          <p:cNvSpPr txBox="1"/>
          <p:nvPr/>
        </p:nvSpPr>
        <p:spPr>
          <a:xfrm>
            <a:off x="393052" y="3587487"/>
            <a:ext cx="553998" cy="1877224"/>
          </a:xfrm>
          <a:prstGeom prst="rect">
            <a:avLst/>
          </a:prstGeom>
          <a:noFill/>
        </p:spPr>
        <p:txBody>
          <a:bodyPr vert="vert270" wrap="square" rtlCol="0">
            <a:spAutoFit/>
          </a:bodyPr>
          <a:lstStyle/>
          <a:p>
            <a:r>
              <a:rPr lang="en-GB" sz="2400" b="1" dirty="0"/>
              <a:t>Preparation</a:t>
            </a:r>
          </a:p>
        </p:txBody>
      </p:sp>
      <p:sp>
        <p:nvSpPr>
          <p:cNvPr id="97" name="TextBox 96">
            <a:extLst>
              <a:ext uri="{FF2B5EF4-FFF2-40B4-BE49-F238E27FC236}">
                <a16:creationId xmlns:a16="http://schemas.microsoft.com/office/drawing/2014/main" id="{DCD8E7CE-6A88-4FC4-AD33-02884DB90D45}"/>
              </a:ext>
            </a:extLst>
          </p:cNvPr>
          <p:cNvSpPr txBox="1"/>
          <p:nvPr/>
        </p:nvSpPr>
        <p:spPr>
          <a:xfrm>
            <a:off x="392047" y="829663"/>
            <a:ext cx="553998" cy="2452804"/>
          </a:xfrm>
          <a:prstGeom prst="rect">
            <a:avLst/>
          </a:prstGeom>
          <a:noFill/>
        </p:spPr>
        <p:txBody>
          <a:bodyPr vert="vert270" wrap="square" rtlCol="0">
            <a:spAutoFit/>
          </a:bodyPr>
          <a:lstStyle/>
          <a:p>
            <a:r>
              <a:rPr lang="en-GB" sz="2400" b="1" dirty="0"/>
              <a:t>Enablement</a:t>
            </a:r>
          </a:p>
        </p:txBody>
      </p:sp>
      <p:sp>
        <p:nvSpPr>
          <p:cNvPr id="49" name="Oval 48">
            <a:extLst>
              <a:ext uri="{FF2B5EF4-FFF2-40B4-BE49-F238E27FC236}">
                <a16:creationId xmlns:a16="http://schemas.microsoft.com/office/drawing/2014/main" id="{18897FC2-AC48-4ABC-BBE1-54C1C7E70B30}"/>
              </a:ext>
            </a:extLst>
          </p:cNvPr>
          <p:cNvSpPr/>
          <p:nvPr/>
        </p:nvSpPr>
        <p:spPr>
          <a:xfrm>
            <a:off x="4739510" y="3375710"/>
            <a:ext cx="351212" cy="351212"/>
          </a:xfrm>
          <a:prstGeom prst="ellipse">
            <a:avLst/>
          </a:prstGeom>
          <a:solidFill>
            <a:schemeClr val="accent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6" name="Oval 55">
            <a:extLst>
              <a:ext uri="{FF2B5EF4-FFF2-40B4-BE49-F238E27FC236}">
                <a16:creationId xmlns:a16="http://schemas.microsoft.com/office/drawing/2014/main" id="{8DAD3473-52F5-4F9B-BE86-2C2F5E490845}"/>
              </a:ext>
            </a:extLst>
          </p:cNvPr>
          <p:cNvSpPr/>
          <p:nvPr/>
        </p:nvSpPr>
        <p:spPr>
          <a:xfrm>
            <a:off x="6063461" y="3377578"/>
            <a:ext cx="351212" cy="351212"/>
          </a:xfrm>
          <a:prstGeom prst="ellipse">
            <a:avLst/>
          </a:prstGeom>
          <a:solidFill>
            <a:schemeClr val="accent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7" name="Oval 56">
            <a:extLst>
              <a:ext uri="{FF2B5EF4-FFF2-40B4-BE49-F238E27FC236}">
                <a16:creationId xmlns:a16="http://schemas.microsoft.com/office/drawing/2014/main" id="{CBCDDF13-E294-46A4-ABAF-28F69B3DA268}"/>
              </a:ext>
            </a:extLst>
          </p:cNvPr>
          <p:cNvSpPr/>
          <p:nvPr/>
        </p:nvSpPr>
        <p:spPr>
          <a:xfrm>
            <a:off x="7370023" y="3378861"/>
            <a:ext cx="351212" cy="351212"/>
          </a:xfrm>
          <a:prstGeom prst="ellipse">
            <a:avLst/>
          </a:prstGeom>
          <a:solidFill>
            <a:schemeClr val="accent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9" name="Oval 58">
            <a:extLst>
              <a:ext uri="{FF2B5EF4-FFF2-40B4-BE49-F238E27FC236}">
                <a16:creationId xmlns:a16="http://schemas.microsoft.com/office/drawing/2014/main" id="{DDBCA8CF-53B0-4AA9-8945-FE1C1BC47ACC}"/>
              </a:ext>
            </a:extLst>
          </p:cNvPr>
          <p:cNvSpPr/>
          <p:nvPr/>
        </p:nvSpPr>
        <p:spPr>
          <a:xfrm>
            <a:off x="8689749" y="3379674"/>
            <a:ext cx="351212" cy="351212"/>
          </a:xfrm>
          <a:prstGeom prst="ellipse">
            <a:avLst/>
          </a:prstGeom>
          <a:solidFill>
            <a:schemeClr val="accent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2" name="Oval 61">
            <a:extLst>
              <a:ext uri="{FF2B5EF4-FFF2-40B4-BE49-F238E27FC236}">
                <a16:creationId xmlns:a16="http://schemas.microsoft.com/office/drawing/2014/main" id="{42608D52-AB40-4BB2-92C2-B9CD42E0BABE}"/>
              </a:ext>
            </a:extLst>
          </p:cNvPr>
          <p:cNvSpPr/>
          <p:nvPr/>
        </p:nvSpPr>
        <p:spPr>
          <a:xfrm>
            <a:off x="9996311" y="3380957"/>
            <a:ext cx="351212" cy="351212"/>
          </a:xfrm>
          <a:prstGeom prst="ellipse">
            <a:avLst/>
          </a:prstGeom>
          <a:solidFill>
            <a:schemeClr val="accent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4" name="Content Placeholder 4">
            <a:extLst>
              <a:ext uri="{FF2B5EF4-FFF2-40B4-BE49-F238E27FC236}">
                <a16:creationId xmlns:a16="http://schemas.microsoft.com/office/drawing/2014/main" id="{F50DE7A1-CD27-439F-A58C-5DB05D132E44}"/>
              </a:ext>
            </a:extLst>
          </p:cNvPr>
          <p:cNvSpPr txBox="1">
            <a:spLocks/>
          </p:cNvSpPr>
          <p:nvPr/>
        </p:nvSpPr>
        <p:spPr>
          <a:xfrm>
            <a:off x="5717685" y="3063637"/>
            <a:ext cx="1065848" cy="404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dirty="0">
                <a:solidFill>
                  <a:srgbClr val="172242"/>
                </a:solidFill>
                <a:cs typeface="Tahoma"/>
              </a:rPr>
              <a:t>June</a:t>
            </a:r>
          </a:p>
        </p:txBody>
      </p:sp>
      <p:cxnSp>
        <p:nvCxnSpPr>
          <p:cNvPr id="72" name="Straight Arrow Connector 71">
            <a:extLst>
              <a:ext uri="{FF2B5EF4-FFF2-40B4-BE49-F238E27FC236}">
                <a16:creationId xmlns:a16="http://schemas.microsoft.com/office/drawing/2014/main" id="{2D495807-89D7-4CC1-BA0A-F24D129D3562}"/>
              </a:ext>
            </a:extLst>
          </p:cNvPr>
          <p:cNvCxnSpPr>
            <a:cxnSpLocks/>
          </p:cNvCxnSpPr>
          <p:nvPr/>
        </p:nvCxnSpPr>
        <p:spPr>
          <a:xfrm>
            <a:off x="3607783" y="2241952"/>
            <a:ext cx="0" cy="830169"/>
          </a:xfrm>
          <a:prstGeom prst="straightConnector1">
            <a:avLst/>
          </a:prstGeom>
          <a:ln w="28575" cmpd="sng">
            <a:solidFill>
              <a:schemeClr val="accent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3" name="Right Bracket 72">
            <a:extLst>
              <a:ext uri="{FF2B5EF4-FFF2-40B4-BE49-F238E27FC236}">
                <a16:creationId xmlns:a16="http://schemas.microsoft.com/office/drawing/2014/main" id="{BB3B0EBC-F6F8-410A-B378-706B8C86293B}"/>
              </a:ext>
            </a:extLst>
          </p:cNvPr>
          <p:cNvSpPr/>
          <p:nvPr/>
        </p:nvSpPr>
        <p:spPr>
          <a:xfrm rot="5400000" flipH="1">
            <a:off x="8766943" y="1658657"/>
            <a:ext cx="146620" cy="2684963"/>
          </a:xfrm>
          <a:prstGeom prst="rightBracket">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cxnSp>
        <p:nvCxnSpPr>
          <p:cNvPr id="75" name="Straight Arrow Connector 74">
            <a:extLst>
              <a:ext uri="{FF2B5EF4-FFF2-40B4-BE49-F238E27FC236}">
                <a16:creationId xmlns:a16="http://schemas.microsoft.com/office/drawing/2014/main" id="{D3666E47-5FFF-49A7-B688-654666CDDCFE}"/>
              </a:ext>
            </a:extLst>
          </p:cNvPr>
          <p:cNvCxnSpPr>
            <a:cxnSpLocks/>
          </p:cNvCxnSpPr>
          <p:nvPr/>
        </p:nvCxnSpPr>
        <p:spPr>
          <a:xfrm>
            <a:off x="8828997" y="2241951"/>
            <a:ext cx="0" cy="704283"/>
          </a:xfrm>
          <a:prstGeom prst="straightConnector1">
            <a:avLst/>
          </a:prstGeom>
          <a:ln w="28575" cmpd="sng">
            <a:solidFill>
              <a:schemeClr val="accent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D4F4544-2B32-664A-90CF-26AA47DCD395}"/>
              </a:ext>
            </a:extLst>
          </p:cNvPr>
          <p:cNvSpPr>
            <a:spLocks noGrp="1"/>
          </p:cNvSpPr>
          <p:nvPr>
            <p:ph type="title"/>
          </p:nvPr>
        </p:nvSpPr>
        <p:spPr>
          <a:xfrm>
            <a:off x="526800" y="512446"/>
            <a:ext cx="10182252" cy="689008"/>
          </a:xfrm>
        </p:spPr>
        <p:txBody>
          <a:bodyPr/>
          <a:lstStyle/>
          <a:p>
            <a:r>
              <a:rPr lang="en-US" dirty="0"/>
              <a:t>When can investment &amp; wealth managers join?</a:t>
            </a:r>
          </a:p>
        </p:txBody>
      </p:sp>
      <p:sp>
        <p:nvSpPr>
          <p:cNvPr id="34" name="Content Placeholder 4">
            <a:extLst>
              <a:ext uri="{FF2B5EF4-FFF2-40B4-BE49-F238E27FC236}">
                <a16:creationId xmlns:a16="http://schemas.microsoft.com/office/drawing/2014/main" id="{040E969B-E635-DE45-825B-E985428BA28F}"/>
              </a:ext>
            </a:extLst>
          </p:cNvPr>
          <p:cNvSpPr txBox="1">
            <a:spLocks/>
          </p:cNvSpPr>
          <p:nvPr/>
        </p:nvSpPr>
        <p:spPr>
          <a:xfrm>
            <a:off x="6512194" y="4194143"/>
            <a:ext cx="2293721" cy="7424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chemeClr val="tx2"/>
              </a:buClr>
              <a:buNone/>
              <a:defRPr/>
            </a:pPr>
            <a:r>
              <a:rPr lang="en-GB" sz="1467" dirty="0">
                <a:solidFill>
                  <a:srgbClr val="172242"/>
                </a:solidFill>
                <a:cs typeface="Tahoma"/>
              </a:rPr>
              <a:t>RFL readiness</a:t>
            </a:r>
          </a:p>
          <a:p>
            <a:pPr marL="0" lvl="2" indent="0" algn="ctr">
              <a:buClr>
                <a:schemeClr val="tx2"/>
              </a:buClr>
              <a:buNone/>
              <a:defRPr/>
            </a:pPr>
            <a:r>
              <a:rPr lang="en-GB" sz="933" dirty="0">
                <a:solidFill>
                  <a:srgbClr val="172242"/>
                </a:solidFill>
                <a:cs typeface="Tahoma"/>
              </a:rPr>
              <a:t>Planned date to accept transfers from new sectors</a:t>
            </a:r>
          </a:p>
        </p:txBody>
      </p:sp>
      <p:cxnSp>
        <p:nvCxnSpPr>
          <p:cNvPr id="4" name="Straight Connector 3">
            <a:extLst>
              <a:ext uri="{FF2B5EF4-FFF2-40B4-BE49-F238E27FC236}">
                <a16:creationId xmlns:a16="http://schemas.microsoft.com/office/drawing/2014/main" id="{8078C78E-FBA5-9E41-A697-070DE71A0F77}"/>
              </a:ext>
            </a:extLst>
          </p:cNvPr>
          <p:cNvCxnSpPr>
            <a:stCxn id="57" idx="4"/>
          </p:cNvCxnSpPr>
          <p:nvPr/>
        </p:nvCxnSpPr>
        <p:spPr>
          <a:xfrm>
            <a:off x="7545629" y="3730073"/>
            <a:ext cx="0" cy="4918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CD32F1-8F28-2D47-A7D4-5E16BBB0B938}"/>
              </a:ext>
            </a:extLst>
          </p:cNvPr>
          <p:cNvSpPr txBox="1"/>
          <p:nvPr/>
        </p:nvSpPr>
        <p:spPr>
          <a:xfrm>
            <a:off x="471547" y="6345554"/>
            <a:ext cx="2542684" cy="276999"/>
          </a:xfrm>
          <a:prstGeom prst="rect">
            <a:avLst/>
          </a:prstGeom>
          <a:noFill/>
        </p:spPr>
        <p:txBody>
          <a:bodyPr wrap="none" rtlCol="0">
            <a:spAutoFit/>
          </a:bodyPr>
          <a:lstStyle/>
          <a:p>
            <a:r>
              <a:rPr lang="en-US" sz="1200" dirty="0"/>
              <a:t>* Precise dates to be confirmed</a:t>
            </a:r>
          </a:p>
        </p:txBody>
      </p:sp>
      <p:sp>
        <p:nvSpPr>
          <p:cNvPr id="40" name="Content Placeholder 4">
            <a:extLst>
              <a:ext uri="{FF2B5EF4-FFF2-40B4-BE49-F238E27FC236}">
                <a16:creationId xmlns:a16="http://schemas.microsoft.com/office/drawing/2014/main" id="{806A4155-B307-6E4F-97BC-E6634EFA4147}"/>
              </a:ext>
            </a:extLst>
          </p:cNvPr>
          <p:cNvSpPr txBox="1">
            <a:spLocks/>
          </p:cNvSpPr>
          <p:nvPr/>
        </p:nvSpPr>
        <p:spPr>
          <a:xfrm>
            <a:off x="5365334" y="4862761"/>
            <a:ext cx="2293721" cy="9050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chemeClr val="tx2"/>
              </a:buClr>
              <a:buNone/>
              <a:defRPr/>
            </a:pPr>
            <a:r>
              <a:rPr lang="en-GB" sz="1467" dirty="0">
                <a:solidFill>
                  <a:srgbClr val="172242"/>
                </a:solidFill>
                <a:cs typeface="Tahoma"/>
              </a:rPr>
              <a:t>IA member support</a:t>
            </a:r>
          </a:p>
          <a:p>
            <a:pPr marL="0" lvl="2" indent="0" algn="ctr">
              <a:buClr>
                <a:schemeClr val="tx2"/>
              </a:buClr>
              <a:buNone/>
              <a:defRPr/>
            </a:pPr>
            <a:r>
              <a:rPr lang="en-GB" sz="933" dirty="0">
                <a:solidFill>
                  <a:srgbClr val="172242"/>
                </a:solidFill>
                <a:cs typeface="Tahoma"/>
              </a:rPr>
              <a:t>Engagement with members and concluding the operational mechanics.</a:t>
            </a:r>
          </a:p>
          <a:p>
            <a:pPr marL="0" lvl="2" indent="0" algn="ctr">
              <a:buClr>
                <a:schemeClr val="tx2"/>
              </a:buClr>
              <a:buNone/>
              <a:defRPr/>
            </a:pPr>
            <a:endParaRPr lang="en-GB" sz="933" dirty="0">
              <a:solidFill>
                <a:srgbClr val="172242"/>
              </a:solidFill>
              <a:cs typeface="Tahoma"/>
            </a:endParaRPr>
          </a:p>
        </p:txBody>
      </p:sp>
      <p:cxnSp>
        <p:nvCxnSpPr>
          <p:cNvPr id="44" name="Straight Arrow Connector 43">
            <a:extLst>
              <a:ext uri="{FF2B5EF4-FFF2-40B4-BE49-F238E27FC236}">
                <a16:creationId xmlns:a16="http://schemas.microsoft.com/office/drawing/2014/main" id="{0092D47C-D4D4-9A4E-88C9-542D8B86CDB3}"/>
              </a:ext>
            </a:extLst>
          </p:cNvPr>
          <p:cNvCxnSpPr>
            <a:cxnSpLocks/>
            <a:endCxn id="40" idx="0"/>
          </p:cNvCxnSpPr>
          <p:nvPr/>
        </p:nvCxnSpPr>
        <p:spPr>
          <a:xfrm>
            <a:off x="6511001" y="3965926"/>
            <a:ext cx="1194" cy="896835"/>
          </a:xfrm>
          <a:prstGeom prst="straightConnector1">
            <a:avLst/>
          </a:prstGeom>
          <a:ln w="28575"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Content Placeholder 4">
            <a:extLst>
              <a:ext uri="{FF2B5EF4-FFF2-40B4-BE49-F238E27FC236}">
                <a16:creationId xmlns:a16="http://schemas.microsoft.com/office/drawing/2014/main" id="{2929B9D2-78CF-D949-B9C3-95A174C3B821}"/>
              </a:ext>
            </a:extLst>
          </p:cNvPr>
          <p:cNvSpPr txBox="1">
            <a:spLocks/>
          </p:cNvSpPr>
          <p:nvPr/>
        </p:nvSpPr>
        <p:spPr>
          <a:xfrm>
            <a:off x="9035874" y="4194143"/>
            <a:ext cx="2293721" cy="7424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chemeClr val="tx2"/>
              </a:buClr>
              <a:buNone/>
              <a:defRPr/>
            </a:pPr>
            <a:r>
              <a:rPr lang="en-GB" sz="1467" dirty="0">
                <a:solidFill>
                  <a:srgbClr val="172242"/>
                </a:solidFill>
                <a:cs typeface="Tahoma"/>
              </a:rPr>
              <a:t>Early adoption</a:t>
            </a:r>
          </a:p>
          <a:p>
            <a:pPr marL="0" lvl="2" indent="0" algn="ctr">
              <a:buClr>
                <a:schemeClr val="tx2"/>
              </a:buClr>
              <a:buNone/>
              <a:defRPr/>
            </a:pPr>
            <a:r>
              <a:rPr lang="en-GB" sz="933" dirty="0">
                <a:solidFill>
                  <a:srgbClr val="172242"/>
                </a:solidFill>
                <a:cs typeface="Tahoma"/>
              </a:rPr>
              <a:t>Initial transfers expected from first participants</a:t>
            </a:r>
          </a:p>
        </p:txBody>
      </p:sp>
    </p:spTree>
    <p:extLst>
      <p:ext uri="{BB962C8B-B14F-4D97-AF65-F5344CB8AC3E}">
        <p14:creationId xmlns:p14="http://schemas.microsoft.com/office/powerpoint/2010/main" val="68881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37C315-C9A2-0E48-826F-CBF102312F63}"/>
              </a:ext>
            </a:extLst>
          </p:cNvPr>
          <p:cNvSpPr>
            <a:spLocks noGrp="1"/>
          </p:cNvSpPr>
          <p:nvPr>
            <p:ph type="sldNum" sz="quarter" idx="11"/>
          </p:nvPr>
        </p:nvSpPr>
        <p:spPr/>
        <p:txBody>
          <a:bodyPr/>
          <a:lstStyle/>
          <a:p>
            <a:fld id="{86BD8352-6A8C-4D02-903C-F79A8AE12886}" type="slidenum">
              <a:rPr lang="en-GB" smtClean="0"/>
              <a:pPr/>
              <a:t>12</a:t>
            </a:fld>
            <a:endParaRPr lang="en-GB"/>
          </a:p>
        </p:txBody>
      </p:sp>
      <p:sp>
        <p:nvSpPr>
          <p:cNvPr id="4" name="Title 3">
            <a:extLst>
              <a:ext uri="{FF2B5EF4-FFF2-40B4-BE49-F238E27FC236}">
                <a16:creationId xmlns:a16="http://schemas.microsoft.com/office/drawing/2014/main" id="{3233DB78-D191-8C4E-AF31-7C23E7DCED68}"/>
              </a:ext>
            </a:extLst>
          </p:cNvPr>
          <p:cNvSpPr>
            <a:spLocks noGrp="1"/>
          </p:cNvSpPr>
          <p:nvPr>
            <p:ph type="title"/>
          </p:nvPr>
        </p:nvSpPr>
        <p:spPr>
          <a:xfrm>
            <a:off x="526800" y="512446"/>
            <a:ext cx="7800190" cy="689008"/>
          </a:xfrm>
        </p:spPr>
        <p:txBody>
          <a:bodyPr/>
          <a:lstStyle/>
          <a:p>
            <a:r>
              <a:rPr lang="en-US" dirty="0"/>
              <a:t>Joining the Dormant </a:t>
            </a:r>
            <a:r>
              <a:rPr lang="en-US"/>
              <a:t>Assets Scheme</a:t>
            </a:r>
            <a:endParaRPr lang="en-US" dirty="0"/>
          </a:p>
        </p:txBody>
      </p:sp>
      <p:graphicFrame>
        <p:nvGraphicFramePr>
          <p:cNvPr id="6" name="Diagram 5">
            <a:extLst>
              <a:ext uri="{FF2B5EF4-FFF2-40B4-BE49-F238E27FC236}">
                <a16:creationId xmlns:a16="http://schemas.microsoft.com/office/drawing/2014/main" id="{EE1DE221-0F53-EF4D-BD3A-C7C25935186C}"/>
              </a:ext>
            </a:extLst>
          </p:cNvPr>
          <p:cNvGraphicFramePr/>
          <p:nvPr/>
        </p:nvGraphicFramePr>
        <p:xfrm>
          <a:off x="535024" y="1203695"/>
          <a:ext cx="11250036" cy="4779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2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7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9F390F-D6ED-4740-825D-020DA193C129}"/>
              </a:ext>
            </a:extLst>
          </p:cNvPr>
          <p:cNvSpPr>
            <a:spLocks noGrp="1"/>
          </p:cNvSpPr>
          <p:nvPr>
            <p:ph type="sldNum" sz="quarter" idx="11"/>
          </p:nvPr>
        </p:nvSpPr>
        <p:spPr/>
        <p:txBody>
          <a:bodyPr/>
          <a:lstStyle/>
          <a:p>
            <a:fld id="{86BD8352-6A8C-4D02-903C-F79A8AE12886}" type="slidenum">
              <a:rPr lang="en-GB" smtClean="0"/>
              <a:pPr/>
              <a:t>2</a:t>
            </a:fld>
            <a:endParaRPr lang="en-GB"/>
          </a:p>
        </p:txBody>
      </p:sp>
      <p:sp>
        <p:nvSpPr>
          <p:cNvPr id="4" name="Title 3">
            <a:extLst>
              <a:ext uri="{FF2B5EF4-FFF2-40B4-BE49-F238E27FC236}">
                <a16:creationId xmlns:a16="http://schemas.microsoft.com/office/drawing/2014/main" id="{6B78156F-CBD7-E04B-8D6E-FA843CF0E3C2}"/>
              </a:ext>
            </a:extLst>
          </p:cNvPr>
          <p:cNvSpPr>
            <a:spLocks noGrp="1"/>
          </p:cNvSpPr>
          <p:nvPr>
            <p:ph type="title"/>
          </p:nvPr>
        </p:nvSpPr>
        <p:spPr>
          <a:xfrm>
            <a:off x="526800" y="512446"/>
            <a:ext cx="8027816" cy="689008"/>
          </a:xfrm>
        </p:spPr>
        <p:txBody>
          <a:bodyPr/>
          <a:lstStyle/>
          <a:p>
            <a:r>
              <a:rPr lang="en-US" dirty="0"/>
              <a:t>What is the Dormant Assets Scheme?</a:t>
            </a:r>
          </a:p>
        </p:txBody>
      </p:sp>
      <p:sp>
        <p:nvSpPr>
          <p:cNvPr id="9" name="Text Placeholder 8">
            <a:extLst>
              <a:ext uri="{FF2B5EF4-FFF2-40B4-BE49-F238E27FC236}">
                <a16:creationId xmlns:a16="http://schemas.microsoft.com/office/drawing/2014/main" id="{5A271C71-B1E4-084B-BA3E-897F4EA9F446}"/>
              </a:ext>
            </a:extLst>
          </p:cNvPr>
          <p:cNvSpPr>
            <a:spLocks noGrp="1"/>
          </p:cNvSpPr>
          <p:nvPr>
            <p:ph type="body" sz="quarter" idx="12"/>
          </p:nvPr>
        </p:nvSpPr>
        <p:spPr>
          <a:xfrm>
            <a:off x="526800" y="1558977"/>
            <a:ext cx="10723237" cy="4663356"/>
          </a:xfrm>
        </p:spPr>
        <p:txBody>
          <a:bodyPr>
            <a:normAutofit fontScale="85000" lnSpcReduction="10000"/>
          </a:bodyPr>
          <a:lstStyle/>
          <a:p>
            <a:pPr marL="342900" indent="-342900">
              <a:buFont typeface="Arial" panose="020B0604020202020204" pitchFamily="34" charset="0"/>
              <a:buChar char="•"/>
            </a:pPr>
            <a:r>
              <a:rPr lang="en-US" dirty="0"/>
              <a:t>Dormant Assets are accounts, funds, policies or shares that have not been accessed for 15 years* or more, and that cannot be reunited with their holders.</a:t>
            </a:r>
          </a:p>
          <a:p>
            <a:pPr marL="342900" indent="-342900">
              <a:buFont typeface="Arial" panose="020B0604020202020204" pitchFamily="34" charset="0"/>
              <a:buChar char="•"/>
            </a:pPr>
            <a:r>
              <a:rPr lang="en-GB" dirty="0"/>
              <a:t>Since 2011, </a:t>
            </a:r>
            <a:r>
              <a:rPr lang="en-US" dirty="0"/>
              <a:t>banks and building societies have been able to participate in the voluntary Dormant Assets Scheme, operated by Reclaim Fund Ltd (RFL). There are now 35 members, including all of the major high street banks.</a:t>
            </a:r>
          </a:p>
          <a:p>
            <a:pPr marL="342900" indent="-342900">
              <a:buFont typeface="Arial" panose="020B0604020202020204" pitchFamily="34" charset="0"/>
              <a:buChar char="•"/>
            </a:pPr>
            <a:r>
              <a:rPr lang="en-US" dirty="0"/>
              <a:t>Assets that cannot be reunited with their owners can be transferred to RFL. RFL guarantees future reclaims, and transfers surplus funds** to social and community initiatives via the National Lottery Community Fund. </a:t>
            </a:r>
          </a:p>
          <a:p>
            <a:pPr marL="342900" indent="-342900">
              <a:buFont typeface="Arial" panose="020B0604020202020204" pitchFamily="34" charset="0"/>
              <a:buChar char="•"/>
            </a:pPr>
            <a:r>
              <a:rPr lang="en-US" dirty="0"/>
              <a:t>By the end of 2021, RFL had channeled</a:t>
            </a:r>
            <a:r>
              <a:rPr lang="en-US" b="1" dirty="0"/>
              <a:t> £800m to over 2,500 social and community initiatives across the United Kingdom.</a:t>
            </a:r>
          </a:p>
          <a:p>
            <a:pPr marL="342900" indent="-342900">
              <a:buFont typeface="Arial" panose="020B0604020202020204" pitchFamily="34" charset="0"/>
              <a:buChar char="•"/>
            </a:pPr>
            <a:r>
              <a:rPr lang="en-US" dirty="0"/>
              <a:t>RFL is an arms-length public body, regulated by Financial Conduct Authority (FCA). It is owned by HM Treasury and governed by UK Government Investments (UKGI) with its own Board of Directors. </a:t>
            </a:r>
          </a:p>
        </p:txBody>
      </p:sp>
      <p:sp>
        <p:nvSpPr>
          <p:cNvPr id="7" name="TextBox 6">
            <a:extLst>
              <a:ext uri="{FF2B5EF4-FFF2-40B4-BE49-F238E27FC236}">
                <a16:creationId xmlns:a16="http://schemas.microsoft.com/office/drawing/2014/main" id="{3333B536-9FA6-3642-8467-2BBD48A4E2DA}"/>
              </a:ext>
            </a:extLst>
          </p:cNvPr>
          <p:cNvSpPr txBox="1"/>
          <p:nvPr/>
        </p:nvSpPr>
        <p:spPr>
          <a:xfrm>
            <a:off x="526800" y="6256690"/>
            <a:ext cx="6335389" cy="615553"/>
          </a:xfrm>
          <a:prstGeom prst="rect">
            <a:avLst/>
          </a:prstGeom>
          <a:noFill/>
        </p:spPr>
        <p:txBody>
          <a:bodyPr wrap="none" rtlCol="0">
            <a:spAutoFit/>
          </a:bodyPr>
          <a:lstStyle/>
          <a:p>
            <a:r>
              <a:rPr lang="en-US" dirty="0"/>
              <a:t>*  </a:t>
            </a:r>
            <a:r>
              <a:rPr lang="en-US" sz="1600" dirty="0"/>
              <a:t>depending on asset type</a:t>
            </a:r>
          </a:p>
          <a:p>
            <a:r>
              <a:rPr lang="en-US" sz="1600" dirty="0"/>
              <a:t>** surplus funds are those not required to cover future reclaims</a:t>
            </a:r>
          </a:p>
        </p:txBody>
      </p:sp>
    </p:spTree>
    <p:extLst>
      <p:ext uri="{BB962C8B-B14F-4D97-AF65-F5344CB8AC3E}">
        <p14:creationId xmlns:p14="http://schemas.microsoft.com/office/powerpoint/2010/main" val="248319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C0C650-83BE-5E4E-B6AC-DD71063ABA37}"/>
              </a:ext>
            </a:extLst>
          </p:cNvPr>
          <p:cNvSpPr>
            <a:spLocks noGrp="1"/>
          </p:cNvSpPr>
          <p:nvPr>
            <p:ph type="sldNum" sz="quarter" idx="11"/>
          </p:nvPr>
        </p:nvSpPr>
        <p:spPr/>
        <p:txBody>
          <a:bodyPr/>
          <a:lstStyle/>
          <a:p>
            <a:fld id="{86BD8352-6A8C-4D02-903C-F79A8AE12886}" type="slidenum">
              <a:rPr lang="en-GB" smtClean="0"/>
              <a:pPr/>
              <a:t>3</a:t>
            </a:fld>
            <a:endParaRPr lang="en-GB"/>
          </a:p>
        </p:txBody>
      </p:sp>
      <p:sp>
        <p:nvSpPr>
          <p:cNvPr id="4" name="Title 3">
            <a:extLst>
              <a:ext uri="{FF2B5EF4-FFF2-40B4-BE49-F238E27FC236}">
                <a16:creationId xmlns:a16="http://schemas.microsoft.com/office/drawing/2014/main" id="{3DA541F0-700E-B942-8A83-5380AEAE9CC1}"/>
              </a:ext>
            </a:extLst>
          </p:cNvPr>
          <p:cNvSpPr>
            <a:spLocks noGrp="1"/>
          </p:cNvSpPr>
          <p:nvPr>
            <p:ph type="title"/>
          </p:nvPr>
        </p:nvSpPr>
        <p:spPr>
          <a:xfrm>
            <a:off x="526800" y="512446"/>
            <a:ext cx="9406399" cy="689008"/>
          </a:xfrm>
        </p:spPr>
        <p:txBody>
          <a:bodyPr/>
          <a:lstStyle/>
          <a:p>
            <a:r>
              <a:rPr lang="en-US" dirty="0"/>
              <a:t>Who manages the Dormant Asset Scheme?</a:t>
            </a:r>
          </a:p>
        </p:txBody>
      </p:sp>
      <p:sp>
        <p:nvSpPr>
          <p:cNvPr id="5" name="Text Placeholder 4">
            <a:extLst>
              <a:ext uri="{FF2B5EF4-FFF2-40B4-BE49-F238E27FC236}">
                <a16:creationId xmlns:a16="http://schemas.microsoft.com/office/drawing/2014/main" id="{FD40B13A-2894-F046-B859-3E64830B347D}"/>
              </a:ext>
            </a:extLst>
          </p:cNvPr>
          <p:cNvSpPr>
            <a:spLocks noGrp="1"/>
          </p:cNvSpPr>
          <p:nvPr>
            <p:ph type="body" sz="quarter" idx="12"/>
          </p:nvPr>
        </p:nvSpPr>
        <p:spPr>
          <a:xfrm>
            <a:off x="526801" y="1933731"/>
            <a:ext cx="10723236" cy="3811689"/>
          </a:xfrm>
        </p:spPr>
        <p:txBody>
          <a:bodyPr>
            <a:normAutofit fontScale="85000" lnSpcReduction="10000"/>
          </a:bodyPr>
          <a:lstStyle/>
          <a:p>
            <a:pPr marL="342900" indent="-342900">
              <a:buFont typeface="Arial" panose="020B0604020202020204" pitchFamily="34" charset="0"/>
              <a:buChar char="•"/>
            </a:pPr>
            <a:r>
              <a:rPr lang="en-US" dirty="0"/>
              <a:t>Reclaim Fund Ltd (RFL) has managed the Dormant Assets Scheme since its inception in 2011.</a:t>
            </a:r>
          </a:p>
          <a:p>
            <a:pPr marL="342900" indent="-342900">
              <a:buFont typeface="Arial" panose="020B0604020202020204" pitchFamily="34" charset="0"/>
              <a:buChar char="•"/>
            </a:pPr>
            <a:r>
              <a:rPr lang="en-GB" dirty="0"/>
              <a:t>Our purpose is to unlock the potential of dormant assets to enhance communities and enrich lives, whilst safeguarding the rights of dormant asset holders.</a:t>
            </a:r>
          </a:p>
          <a:p>
            <a:pPr marL="342900" indent="-342900">
              <a:buFont typeface="Arial" panose="020B0604020202020204" pitchFamily="34" charset="0"/>
              <a:buChar char="•"/>
            </a:pPr>
            <a:r>
              <a:rPr lang="en-US" dirty="0"/>
              <a:t>We have already released £800m to social and environmental initiatives across the UK.</a:t>
            </a:r>
          </a:p>
          <a:p>
            <a:pPr marL="342900" indent="-342900">
              <a:buFont typeface="Arial" panose="020B0604020202020204" pitchFamily="34" charset="0"/>
              <a:buChar char="•"/>
            </a:pPr>
            <a:r>
              <a:rPr lang="en-GB" dirty="0"/>
              <a:t>RFL is a not-for-profit public body owned by HM Treasury and managed by UK Government Investments Limited (UKGI). RFL is an independent legal entity, acting at arm’s length from the government with a separate Board of Directors.</a:t>
            </a:r>
          </a:p>
          <a:p>
            <a:pPr marL="342900" indent="-342900">
              <a:buFont typeface="Arial" panose="020B0604020202020204" pitchFamily="34" charset="0"/>
              <a:buChar char="•"/>
            </a:pPr>
            <a:r>
              <a:rPr lang="en-GB" dirty="0"/>
              <a:t>We are FCA-regulated, with the rights of dormant asset holders guaranteed by the government.</a:t>
            </a:r>
            <a:endParaRPr lang="en-US" dirty="0"/>
          </a:p>
        </p:txBody>
      </p:sp>
      <p:sp>
        <p:nvSpPr>
          <p:cNvPr id="6" name="Text Placeholder 5">
            <a:extLst>
              <a:ext uri="{FF2B5EF4-FFF2-40B4-BE49-F238E27FC236}">
                <a16:creationId xmlns:a16="http://schemas.microsoft.com/office/drawing/2014/main" id="{DEE92636-0625-B84B-B70A-7E15D16C2DC3}"/>
              </a:ext>
            </a:extLst>
          </p:cNvPr>
          <p:cNvSpPr>
            <a:spLocks noGrp="1"/>
          </p:cNvSpPr>
          <p:nvPr>
            <p:ph type="body" sz="quarter" idx="13"/>
          </p:nvPr>
        </p:nvSpPr>
        <p:spPr>
          <a:xfrm>
            <a:off x="526800" y="1112580"/>
            <a:ext cx="4611817" cy="642259"/>
          </a:xfrm>
        </p:spPr>
        <p:txBody>
          <a:bodyPr/>
          <a:lstStyle/>
          <a:p>
            <a:r>
              <a:rPr lang="en-US" dirty="0"/>
              <a:t>About Reclaim Fund Ltd</a:t>
            </a:r>
          </a:p>
        </p:txBody>
      </p:sp>
    </p:spTree>
    <p:extLst>
      <p:ext uri="{BB962C8B-B14F-4D97-AF65-F5344CB8AC3E}">
        <p14:creationId xmlns:p14="http://schemas.microsoft.com/office/powerpoint/2010/main" val="23240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6DC086-8642-3A46-AEDE-F17CBBB7127F}"/>
              </a:ext>
            </a:extLst>
          </p:cNvPr>
          <p:cNvSpPr>
            <a:spLocks noGrp="1"/>
          </p:cNvSpPr>
          <p:nvPr>
            <p:ph type="sldNum" sz="quarter" idx="11"/>
          </p:nvPr>
        </p:nvSpPr>
        <p:spPr/>
        <p:txBody>
          <a:bodyPr/>
          <a:lstStyle/>
          <a:p>
            <a:fld id="{86BD8352-6A8C-4D02-903C-F79A8AE12886}" type="slidenum">
              <a:rPr lang="en-GB" smtClean="0"/>
              <a:pPr/>
              <a:t>4</a:t>
            </a:fld>
            <a:endParaRPr lang="en-GB"/>
          </a:p>
        </p:txBody>
      </p:sp>
      <p:sp>
        <p:nvSpPr>
          <p:cNvPr id="4" name="Title 3">
            <a:extLst>
              <a:ext uri="{FF2B5EF4-FFF2-40B4-BE49-F238E27FC236}">
                <a16:creationId xmlns:a16="http://schemas.microsoft.com/office/drawing/2014/main" id="{BDBB2423-1C06-3245-B269-86EC73DBE0BD}"/>
              </a:ext>
            </a:extLst>
          </p:cNvPr>
          <p:cNvSpPr>
            <a:spLocks noGrp="1"/>
          </p:cNvSpPr>
          <p:nvPr>
            <p:ph type="title"/>
          </p:nvPr>
        </p:nvSpPr>
        <p:spPr>
          <a:xfrm>
            <a:off x="526800" y="512446"/>
            <a:ext cx="9821576" cy="689008"/>
          </a:xfrm>
        </p:spPr>
        <p:txBody>
          <a:bodyPr/>
          <a:lstStyle/>
          <a:p>
            <a:r>
              <a:rPr lang="en-US" dirty="0"/>
              <a:t>Core principles of the Dormant Asset Scheme</a:t>
            </a:r>
          </a:p>
        </p:txBody>
      </p:sp>
      <p:graphicFrame>
        <p:nvGraphicFramePr>
          <p:cNvPr id="7" name="Diagram 6">
            <a:extLst>
              <a:ext uri="{FF2B5EF4-FFF2-40B4-BE49-F238E27FC236}">
                <a16:creationId xmlns:a16="http://schemas.microsoft.com/office/drawing/2014/main" id="{813CDB1A-4A2C-5247-9DA6-80792574A394}"/>
              </a:ext>
            </a:extLst>
          </p:cNvPr>
          <p:cNvGraphicFramePr/>
          <p:nvPr>
            <p:extLst>
              <p:ext uri="{D42A27DB-BD31-4B8C-83A1-F6EECF244321}">
                <p14:modId xmlns:p14="http://schemas.microsoft.com/office/powerpoint/2010/main" val="1198615829"/>
              </p:ext>
            </p:extLst>
          </p:nvPr>
        </p:nvGraphicFramePr>
        <p:xfrm>
          <a:off x="526800" y="1469036"/>
          <a:ext cx="11138400" cy="4669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30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9F390F-D6ED-4740-825D-020DA193C129}"/>
              </a:ext>
            </a:extLst>
          </p:cNvPr>
          <p:cNvSpPr>
            <a:spLocks noGrp="1"/>
          </p:cNvSpPr>
          <p:nvPr>
            <p:ph type="sldNum" sz="quarter" idx="11"/>
          </p:nvPr>
        </p:nvSpPr>
        <p:spPr/>
        <p:txBody>
          <a:bodyPr/>
          <a:lstStyle/>
          <a:p>
            <a:fld id="{86BD8352-6A8C-4D02-903C-F79A8AE12886}" type="slidenum">
              <a:rPr lang="en-GB" smtClean="0"/>
              <a:pPr/>
              <a:t>5</a:t>
            </a:fld>
            <a:endParaRPr lang="en-GB"/>
          </a:p>
        </p:txBody>
      </p:sp>
      <p:sp>
        <p:nvSpPr>
          <p:cNvPr id="4" name="Title 3">
            <a:extLst>
              <a:ext uri="{FF2B5EF4-FFF2-40B4-BE49-F238E27FC236}">
                <a16:creationId xmlns:a16="http://schemas.microsoft.com/office/drawing/2014/main" id="{6B78156F-CBD7-E04B-8D6E-FA843CF0E3C2}"/>
              </a:ext>
            </a:extLst>
          </p:cNvPr>
          <p:cNvSpPr>
            <a:spLocks noGrp="1"/>
          </p:cNvSpPr>
          <p:nvPr>
            <p:ph type="title"/>
          </p:nvPr>
        </p:nvSpPr>
        <p:spPr>
          <a:xfrm>
            <a:off x="526800" y="512446"/>
            <a:ext cx="2978357" cy="689008"/>
          </a:xfrm>
        </p:spPr>
        <p:txBody>
          <a:bodyPr/>
          <a:lstStyle/>
          <a:p>
            <a:r>
              <a:rPr lang="en-US" dirty="0"/>
              <a:t>What’s New?</a:t>
            </a:r>
          </a:p>
        </p:txBody>
      </p:sp>
      <p:sp>
        <p:nvSpPr>
          <p:cNvPr id="9" name="Text Placeholder 8">
            <a:extLst>
              <a:ext uri="{FF2B5EF4-FFF2-40B4-BE49-F238E27FC236}">
                <a16:creationId xmlns:a16="http://schemas.microsoft.com/office/drawing/2014/main" id="{5A271C71-B1E4-084B-BA3E-897F4EA9F446}"/>
              </a:ext>
            </a:extLst>
          </p:cNvPr>
          <p:cNvSpPr>
            <a:spLocks noGrp="1"/>
          </p:cNvSpPr>
          <p:nvPr>
            <p:ph type="body" sz="quarter" idx="12"/>
          </p:nvPr>
        </p:nvSpPr>
        <p:spPr>
          <a:xfrm>
            <a:off x="526800" y="1558977"/>
            <a:ext cx="10723237" cy="4663356"/>
          </a:xfrm>
        </p:spPr>
        <p:txBody>
          <a:bodyPr>
            <a:normAutofit/>
          </a:bodyPr>
          <a:lstStyle/>
          <a:p>
            <a:pPr marL="342900" indent="-342900">
              <a:buFont typeface="Arial" panose="020B0604020202020204" pitchFamily="34" charset="0"/>
              <a:buChar char="•"/>
            </a:pPr>
            <a:r>
              <a:rPr lang="en-US" dirty="0"/>
              <a:t>The Dormant Assets Act 2022 expands the Scheme to include dormant assets held by a wider range of </a:t>
            </a:r>
            <a:r>
              <a:rPr lang="en-US" dirty="0" err="1"/>
              <a:t>organisations</a:t>
            </a:r>
            <a:r>
              <a:rPr lang="en-US" dirty="0"/>
              <a:t>:</a:t>
            </a:r>
          </a:p>
          <a:p>
            <a:pPr marL="615950" lvl="3" indent="-342900">
              <a:buFont typeface="Arial" panose="020B0604020202020204" pitchFamily="34" charset="0"/>
              <a:buChar char="•"/>
            </a:pPr>
            <a:r>
              <a:rPr lang="en-US" dirty="0"/>
              <a:t>Investment &amp; wealth managers</a:t>
            </a:r>
          </a:p>
          <a:p>
            <a:pPr marL="615950" lvl="3" indent="-342900">
              <a:buFont typeface="Arial" panose="020B0604020202020204" pitchFamily="34" charset="0"/>
              <a:buChar char="•"/>
            </a:pPr>
            <a:r>
              <a:rPr lang="en-US" dirty="0"/>
              <a:t>Insurance &amp; pensions providers</a:t>
            </a:r>
          </a:p>
          <a:p>
            <a:pPr marL="615950" lvl="3" indent="-342900">
              <a:buFont typeface="Arial" panose="020B0604020202020204" pitchFamily="34" charset="0"/>
              <a:buChar char="•"/>
            </a:pPr>
            <a:r>
              <a:rPr lang="en-US" dirty="0"/>
              <a:t>Publicly listed companies (shares)	</a:t>
            </a:r>
          </a:p>
          <a:p>
            <a:pPr marL="342900" indent="-342900">
              <a:buFont typeface="Arial" panose="020B0604020202020204" pitchFamily="34" charset="0"/>
              <a:buChar char="•"/>
            </a:pPr>
            <a:r>
              <a:rPr lang="en-US" dirty="0"/>
              <a:t>From July 2022, RFL will be accepting dormant assets from these sectors into the Dormant Assets Scheme.</a:t>
            </a:r>
          </a:p>
        </p:txBody>
      </p:sp>
    </p:spTree>
    <p:extLst>
      <p:ext uri="{BB962C8B-B14F-4D97-AF65-F5344CB8AC3E}">
        <p14:creationId xmlns:p14="http://schemas.microsoft.com/office/powerpoint/2010/main" val="145295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9F390F-D6ED-4740-825D-020DA193C129}"/>
              </a:ext>
            </a:extLst>
          </p:cNvPr>
          <p:cNvSpPr>
            <a:spLocks noGrp="1"/>
          </p:cNvSpPr>
          <p:nvPr>
            <p:ph type="sldNum" sz="quarter" idx="11"/>
          </p:nvPr>
        </p:nvSpPr>
        <p:spPr/>
        <p:txBody>
          <a:bodyPr/>
          <a:lstStyle/>
          <a:p>
            <a:fld id="{86BD8352-6A8C-4D02-903C-F79A8AE12886}" type="slidenum">
              <a:rPr lang="en-GB" smtClean="0"/>
              <a:pPr/>
              <a:t>6</a:t>
            </a:fld>
            <a:endParaRPr lang="en-GB"/>
          </a:p>
        </p:txBody>
      </p:sp>
      <p:sp>
        <p:nvSpPr>
          <p:cNvPr id="4" name="Title 3">
            <a:extLst>
              <a:ext uri="{FF2B5EF4-FFF2-40B4-BE49-F238E27FC236}">
                <a16:creationId xmlns:a16="http://schemas.microsoft.com/office/drawing/2014/main" id="{6B78156F-CBD7-E04B-8D6E-FA843CF0E3C2}"/>
              </a:ext>
            </a:extLst>
          </p:cNvPr>
          <p:cNvSpPr>
            <a:spLocks noGrp="1"/>
          </p:cNvSpPr>
          <p:nvPr>
            <p:ph type="title"/>
          </p:nvPr>
        </p:nvSpPr>
        <p:spPr>
          <a:xfrm>
            <a:off x="526800" y="512446"/>
            <a:ext cx="4810589" cy="689008"/>
          </a:xfrm>
        </p:spPr>
        <p:txBody>
          <a:bodyPr/>
          <a:lstStyle/>
          <a:p>
            <a:r>
              <a:rPr lang="en-US" dirty="0"/>
              <a:t>Why is this important?</a:t>
            </a:r>
          </a:p>
        </p:txBody>
      </p:sp>
      <p:sp>
        <p:nvSpPr>
          <p:cNvPr id="9" name="Text Placeholder 8">
            <a:extLst>
              <a:ext uri="{FF2B5EF4-FFF2-40B4-BE49-F238E27FC236}">
                <a16:creationId xmlns:a16="http://schemas.microsoft.com/office/drawing/2014/main" id="{5A271C71-B1E4-084B-BA3E-897F4EA9F446}"/>
              </a:ext>
            </a:extLst>
          </p:cNvPr>
          <p:cNvSpPr>
            <a:spLocks noGrp="1"/>
          </p:cNvSpPr>
          <p:nvPr>
            <p:ph type="body" sz="quarter" idx="12"/>
          </p:nvPr>
        </p:nvSpPr>
        <p:spPr>
          <a:xfrm>
            <a:off x="526800" y="1424066"/>
            <a:ext cx="10723237" cy="4798267"/>
          </a:xfrm>
        </p:spPr>
        <p:txBody>
          <a:bodyPr>
            <a:normAutofit/>
          </a:bodyPr>
          <a:lstStyle/>
          <a:p>
            <a:pPr marL="342900" indent="-342900">
              <a:buFont typeface="Arial" panose="020B0604020202020204" pitchFamily="34" charset="0"/>
              <a:buChar char="•"/>
            </a:pPr>
            <a:r>
              <a:rPr lang="en-US" dirty="0"/>
              <a:t>The Scheme is industry-led, but government- and regulator-backed. It is a flagship example of how working collectively, industry can amplify its social impact.</a:t>
            </a:r>
          </a:p>
          <a:p>
            <a:pPr marL="342900" indent="-342900">
              <a:buFont typeface="Arial" panose="020B0604020202020204" pitchFamily="34" charset="0"/>
              <a:buChar char="•"/>
            </a:pPr>
            <a:r>
              <a:rPr lang="en-US" dirty="0"/>
              <a:t>The expanded Dormant Asset Scheme offers Investment &amp; Wealth Managers a new way to fulfil their societal ambitions:</a:t>
            </a:r>
          </a:p>
          <a:p>
            <a:pPr marL="615950" lvl="3" indent="-342900">
              <a:buFont typeface="Arial" panose="020B0604020202020204" pitchFamily="34" charset="0"/>
              <a:buChar char="•"/>
            </a:pPr>
            <a:r>
              <a:rPr lang="en-US" dirty="0"/>
              <a:t>Encourages efforts to reunite assets with their owners</a:t>
            </a:r>
          </a:p>
          <a:p>
            <a:pPr marL="615950" lvl="3" indent="-342900">
              <a:buFont typeface="Arial" panose="020B0604020202020204" pitchFamily="34" charset="0"/>
              <a:buChar char="•"/>
            </a:pPr>
            <a:r>
              <a:rPr lang="en-US" dirty="0"/>
              <a:t>Harnesses ‘dormant’ assets to fund social and community schemes across the country that are aligned with the </a:t>
            </a:r>
            <a:r>
              <a:rPr lang="en-US" dirty="0" err="1"/>
              <a:t>organisation’s</a:t>
            </a:r>
            <a:r>
              <a:rPr lang="en-US" dirty="0"/>
              <a:t> social ambitions and priorities.</a:t>
            </a:r>
          </a:p>
          <a:p>
            <a:pPr marL="615950" lvl="3" indent="-342900">
              <a:buFont typeface="Arial" panose="020B0604020202020204" pitchFamily="34" charset="0"/>
              <a:buChar char="•"/>
            </a:pPr>
            <a:r>
              <a:rPr lang="en-US" dirty="0"/>
              <a:t>Protect the interests of asset owners. RFL reimburses participants for reclaims, with a government-backed guarantee</a:t>
            </a:r>
          </a:p>
          <a:p>
            <a:pPr marL="615950" lvl="3" indent="-342900">
              <a:buFont typeface="Arial" panose="020B0604020202020204" pitchFamily="34" charset="0"/>
              <a:buChar char="•"/>
            </a:pPr>
            <a:r>
              <a:rPr lang="en-US" dirty="0"/>
              <a:t>Opportunity to deliver greater impact by working collectively to achieve ESG ambitions and fulfil the industry’s social contract</a:t>
            </a:r>
          </a:p>
          <a:p>
            <a:pPr marL="615950" lvl="3" indent="-342900">
              <a:buFont typeface="Arial" panose="020B0604020202020204" pitchFamily="34" charset="0"/>
              <a:buChar char="•"/>
            </a:pPr>
            <a:endParaRPr lang="en-US" dirty="0"/>
          </a:p>
        </p:txBody>
      </p:sp>
    </p:spTree>
    <p:extLst>
      <p:ext uri="{BB962C8B-B14F-4D97-AF65-F5344CB8AC3E}">
        <p14:creationId xmlns:p14="http://schemas.microsoft.com/office/powerpoint/2010/main" val="130420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3640A0-2C4B-A043-AA62-55FE4FF27066}"/>
              </a:ext>
            </a:extLst>
          </p:cNvPr>
          <p:cNvSpPr>
            <a:spLocks noGrp="1"/>
          </p:cNvSpPr>
          <p:nvPr>
            <p:ph type="sldNum" sz="quarter" idx="11"/>
          </p:nvPr>
        </p:nvSpPr>
        <p:spPr/>
        <p:txBody>
          <a:bodyPr/>
          <a:lstStyle/>
          <a:p>
            <a:fld id="{86BD8352-6A8C-4D02-903C-F79A8AE12886}" type="slidenum">
              <a:rPr lang="en-GB" smtClean="0"/>
              <a:pPr/>
              <a:t>7</a:t>
            </a:fld>
            <a:endParaRPr lang="en-GB"/>
          </a:p>
        </p:txBody>
      </p:sp>
      <p:sp>
        <p:nvSpPr>
          <p:cNvPr id="4" name="Title 3">
            <a:extLst>
              <a:ext uri="{FF2B5EF4-FFF2-40B4-BE49-F238E27FC236}">
                <a16:creationId xmlns:a16="http://schemas.microsoft.com/office/drawing/2014/main" id="{B761CF6F-EC32-274A-A080-52AFF1FA4B3F}"/>
              </a:ext>
            </a:extLst>
          </p:cNvPr>
          <p:cNvSpPr>
            <a:spLocks noGrp="1"/>
          </p:cNvSpPr>
          <p:nvPr>
            <p:ph type="title"/>
          </p:nvPr>
        </p:nvSpPr>
        <p:spPr>
          <a:xfrm>
            <a:off x="526800" y="816837"/>
            <a:ext cx="11224204" cy="633608"/>
          </a:xfrm>
        </p:spPr>
        <p:txBody>
          <a:bodyPr/>
          <a:lstStyle/>
          <a:p>
            <a:r>
              <a:rPr lang="en-US" sz="3000" dirty="0"/>
              <a:t>What does this mean for Investment Association Members?</a:t>
            </a:r>
          </a:p>
        </p:txBody>
      </p:sp>
      <p:graphicFrame>
        <p:nvGraphicFramePr>
          <p:cNvPr id="7" name="Diagram 6">
            <a:extLst>
              <a:ext uri="{FF2B5EF4-FFF2-40B4-BE49-F238E27FC236}">
                <a16:creationId xmlns:a16="http://schemas.microsoft.com/office/drawing/2014/main" id="{0BFE5646-9778-0642-A0EF-03AA4123E80C}"/>
              </a:ext>
            </a:extLst>
          </p:cNvPr>
          <p:cNvGraphicFramePr/>
          <p:nvPr>
            <p:extLst>
              <p:ext uri="{D42A27DB-BD31-4B8C-83A1-F6EECF244321}">
                <p14:modId xmlns:p14="http://schemas.microsoft.com/office/powerpoint/2010/main" val="484765319"/>
              </p:ext>
            </p:extLst>
          </p:nvPr>
        </p:nvGraphicFramePr>
        <p:xfrm>
          <a:off x="526800" y="1858780"/>
          <a:ext cx="10985646" cy="4279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4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9F390F-D6ED-4740-825D-020DA193C129}"/>
              </a:ext>
            </a:extLst>
          </p:cNvPr>
          <p:cNvSpPr>
            <a:spLocks noGrp="1"/>
          </p:cNvSpPr>
          <p:nvPr>
            <p:ph type="sldNum" sz="quarter" idx="11"/>
          </p:nvPr>
        </p:nvSpPr>
        <p:spPr/>
        <p:txBody>
          <a:bodyPr/>
          <a:lstStyle/>
          <a:p>
            <a:fld id="{86BD8352-6A8C-4D02-903C-F79A8AE12886}" type="slidenum">
              <a:rPr lang="en-GB" smtClean="0"/>
              <a:pPr/>
              <a:t>8</a:t>
            </a:fld>
            <a:endParaRPr lang="en-GB"/>
          </a:p>
        </p:txBody>
      </p:sp>
      <p:sp>
        <p:nvSpPr>
          <p:cNvPr id="4" name="Title 3">
            <a:extLst>
              <a:ext uri="{FF2B5EF4-FFF2-40B4-BE49-F238E27FC236}">
                <a16:creationId xmlns:a16="http://schemas.microsoft.com/office/drawing/2014/main" id="{6B78156F-CBD7-E04B-8D6E-FA843CF0E3C2}"/>
              </a:ext>
            </a:extLst>
          </p:cNvPr>
          <p:cNvSpPr>
            <a:spLocks noGrp="1"/>
          </p:cNvSpPr>
          <p:nvPr>
            <p:ph type="title"/>
          </p:nvPr>
        </p:nvSpPr>
        <p:spPr>
          <a:xfrm>
            <a:off x="526800" y="512446"/>
            <a:ext cx="3832757" cy="689008"/>
          </a:xfrm>
        </p:spPr>
        <p:txBody>
          <a:bodyPr/>
          <a:lstStyle/>
          <a:p>
            <a:r>
              <a:rPr lang="en-US" dirty="0"/>
              <a:t>What’s in scope?</a:t>
            </a:r>
          </a:p>
        </p:txBody>
      </p:sp>
      <p:sp>
        <p:nvSpPr>
          <p:cNvPr id="9" name="Text Placeholder 8">
            <a:extLst>
              <a:ext uri="{FF2B5EF4-FFF2-40B4-BE49-F238E27FC236}">
                <a16:creationId xmlns:a16="http://schemas.microsoft.com/office/drawing/2014/main" id="{5A271C71-B1E4-084B-BA3E-897F4EA9F446}"/>
              </a:ext>
            </a:extLst>
          </p:cNvPr>
          <p:cNvSpPr>
            <a:spLocks noGrp="1"/>
          </p:cNvSpPr>
          <p:nvPr>
            <p:ph type="body" sz="quarter" idx="12"/>
          </p:nvPr>
        </p:nvSpPr>
        <p:spPr>
          <a:xfrm>
            <a:off x="526800" y="1558977"/>
            <a:ext cx="10723237" cy="4663356"/>
          </a:xfrm>
        </p:spPr>
        <p:txBody>
          <a:bodyPr>
            <a:normAutofit/>
          </a:bodyPr>
          <a:lstStyle/>
          <a:p>
            <a:r>
              <a:rPr lang="en-GB" b="1" dirty="0"/>
              <a:t>Proceeds of dormant shares or units in collective investments: </a:t>
            </a:r>
            <a:endParaRPr lang="en-GB" dirty="0"/>
          </a:p>
          <a:p>
            <a:pPr marL="342900" indent="-342900">
              <a:buFont typeface="Arial" panose="020B0604020202020204" pitchFamily="34" charset="0"/>
              <a:buChar char="•"/>
            </a:pPr>
            <a:r>
              <a:rPr lang="en-GB" dirty="0"/>
              <a:t>Shares or units in an undertaking for collective investment in transferable securities (UCITS) scheme </a:t>
            </a:r>
          </a:p>
          <a:p>
            <a:pPr marL="342900" indent="-342900">
              <a:buFont typeface="Arial" panose="020B0604020202020204" pitchFamily="34" charset="0"/>
              <a:buChar char="•"/>
            </a:pPr>
            <a:r>
              <a:rPr lang="en-GB" dirty="0"/>
              <a:t>Shares or units in a non-UCITS retail scheme </a:t>
            </a:r>
          </a:p>
          <a:p>
            <a:r>
              <a:rPr lang="en-GB" b="1" dirty="0"/>
              <a:t>Dormant investment asset distributions and proceeds: </a:t>
            </a:r>
          </a:p>
          <a:p>
            <a:pPr marL="342900" indent="-342900">
              <a:buFont typeface="Arial" panose="020B0604020202020204" pitchFamily="34" charset="0"/>
              <a:buChar char="•"/>
            </a:pPr>
            <a:r>
              <a:rPr lang="en-GB" dirty="0"/>
              <a:t>Distributions of income </a:t>
            </a:r>
          </a:p>
          <a:p>
            <a:pPr marL="342900" indent="-342900">
              <a:buFont typeface="Arial" panose="020B0604020202020204" pitchFamily="34" charset="0"/>
              <a:buChar char="•"/>
            </a:pPr>
            <a:r>
              <a:rPr lang="en-GB" dirty="0"/>
              <a:t>Redemption proceeds </a:t>
            </a:r>
          </a:p>
          <a:p>
            <a:pPr marL="342900" indent="-342900">
              <a:buFont typeface="Arial" panose="020B0604020202020204" pitchFamily="34" charset="0"/>
              <a:buChar char="•"/>
            </a:pPr>
            <a:r>
              <a:rPr lang="en-GB" dirty="0"/>
              <a:t>Cash held in client money accounts </a:t>
            </a:r>
          </a:p>
          <a:p>
            <a:pPr marL="342900" indent="-342900">
              <a:buFont typeface="Arial" panose="020B0604020202020204" pitchFamily="34" charset="0"/>
              <a:buChar char="•"/>
            </a:pPr>
            <a:r>
              <a:rPr lang="en-GB" dirty="0"/>
              <a:t>Orphan monies </a:t>
            </a:r>
          </a:p>
          <a:p>
            <a:r>
              <a:rPr lang="en-GB" dirty="0"/>
              <a:t>The above includes assets held within a Stocks and Shares ISA. </a:t>
            </a:r>
          </a:p>
          <a:p>
            <a:endParaRPr lang="en-GB" dirty="0"/>
          </a:p>
        </p:txBody>
      </p:sp>
    </p:spTree>
    <p:extLst>
      <p:ext uri="{BB962C8B-B14F-4D97-AF65-F5344CB8AC3E}">
        <p14:creationId xmlns:p14="http://schemas.microsoft.com/office/powerpoint/2010/main" val="280192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9727C0-53FB-CA43-BB4D-09C813B8E25F}"/>
              </a:ext>
            </a:extLst>
          </p:cNvPr>
          <p:cNvSpPr>
            <a:spLocks noGrp="1"/>
          </p:cNvSpPr>
          <p:nvPr>
            <p:ph type="sldNum" sz="quarter" idx="11"/>
          </p:nvPr>
        </p:nvSpPr>
        <p:spPr/>
        <p:txBody>
          <a:bodyPr/>
          <a:lstStyle/>
          <a:p>
            <a:fld id="{86BD8352-6A8C-4D02-903C-F79A8AE12886}" type="slidenum">
              <a:rPr lang="en-GB" smtClean="0"/>
              <a:pPr/>
              <a:t>9</a:t>
            </a:fld>
            <a:endParaRPr lang="en-GB"/>
          </a:p>
        </p:txBody>
      </p:sp>
      <p:sp>
        <p:nvSpPr>
          <p:cNvPr id="4" name="Title 3">
            <a:extLst>
              <a:ext uri="{FF2B5EF4-FFF2-40B4-BE49-F238E27FC236}">
                <a16:creationId xmlns:a16="http://schemas.microsoft.com/office/drawing/2014/main" id="{4A08E39B-FD86-D543-8E63-9582D6FA0755}"/>
              </a:ext>
            </a:extLst>
          </p:cNvPr>
          <p:cNvSpPr>
            <a:spLocks noGrp="1"/>
          </p:cNvSpPr>
          <p:nvPr>
            <p:ph type="title"/>
          </p:nvPr>
        </p:nvSpPr>
        <p:spPr>
          <a:xfrm>
            <a:off x="526800" y="512446"/>
            <a:ext cx="5959943" cy="689008"/>
          </a:xfrm>
        </p:spPr>
        <p:txBody>
          <a:bodyPr/>
          <a:lstStyle/>
          <a:p>
            <a:r>
              <a:rPr lang="en-US" dirty="0"/>
              <a:t>Where is the money spent?</a:t>
            </a:r>
          </a:p>
        </p:txBody>
      </p:sp>
      <p:pic>
        <p:nvPicPr>
          <p:cNvPr id="7" name="Google Shape;96;p17">
            <a:extLst>
              <a:ext uri="{FF2B5EF4-FFF2-40B4-BE49-F238E27FC236}">
                <a16:creationId xmlns:a16="http://schemas.microsoft.com/office/drawing/2014/main" id="{B00C0B62-62B6-4E40-B3CA-C70A76124A2F}"/>
              </a:ext>
            </a:extLst>
          </p:cNvPr>
          <p:cNvPicPr preferRelativeResize="0"/>
          <p:nvPr/>
        </p:nvPicPr>
        <p:blipFill>
          <a:blip r:embed="rId2">
            <a:alphaModFix/>
          </a:blip>
          <a:stretch>
            <a:fillRect/>
          </a:stretch>
        </p:blipFill>
        <p:spPr>
          <a:xfrm>
            <a:off x="1763429" y="1201454"/>
            <a:ext cx="7635404" cy="5539291"/>
          </a:xfrm>
          <a:prstGeom prst="rect">
            <a:avLst/>
          </a:prstGeom>
          <a:noFill/>
          <a:ln>
            <a:noFill/>
          </a:ln>
        </p:spPr>
      </p:pic>
    </p:spTree>
    <p:extLst>
      <p:ext uri="{BB962C8B-B14F-4D97-AF65-F5344CB8AC3E}">
        <p14:creationId xmlns:p14="http://schemas.microsoft.com/office/powerpoint/2010/main" val="162706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claim Fund Master">
  <a:themeElements>
    <a:clrScheme name="Reclaim Fund Ltd">
      <a:dk1>
        <a:srgbClr val="626366"/>
      </a:dk1>
      <a:lt1>
        <a:sysClr val="window" lastClr="FFFFFF"/>
      </a:lt1>
      <a:dk2>
        <a:srgbClr val="231F20"/>
      </a:dk2>
      <a:lt2>
        <a:srgbClr val="FFFFFF"/>
      </a:lt2>
      <a:accent1>
        <a:srgbClr val="FFDD00"/>
      </a:accent1>
      <a:accent2>
        <a:srgbClr val="58595B"/>
      </a:accent2>
      <a:accent3>
        <a:srgbClr val="808184"/>
      </a:accent3>
      <a:accent4>
        <a:srgbClr val="A6A8AB"/>
      </a:accent4>
      <a:accent5>
        <a:srgbClr val="D0D2D3"/>
      </a:accent5>
      <a:accent6>
        <a:srgbClr val="FFFAE7"/>
      </a:accent6>
      <a:hlink>
        <a:srgbClr val="0563C1"/>
      </a:hlink>
      <a:folHlink>
        <a:srgbClr val="954F72"/>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AE7"/>
        </a:solidFill>
      </a:spPr>
      <a:bodyPr wrap="square" lIns="36000" tIns="36000" rIns="0" bIns="0" rtlCol="0"/>
      <a:lstStyle>
        <a:defPPr algn="l">
          <a:lnSpc>
            <a:spcPts val="1680"/>
          </a:lnSpc>
          <a:defRPr sz="1400"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claim Fund Master">
  <a:themeElements>
    <a:clrScheme name="Reclaim Fund Ltd">
      <a:dk1>
        <a:srgbClr val="626366"/>
      </a:dk1>
      <a:lt1>
        <a:sysClr val="window" lastClr="FFFFFF"/>
      </a:lt1>
      <a:dk2>
        <a:srgbClr val="231F20"/>
      </a:dk2>
      <a:lt2>
        <a:srgbClr val="FFFFFF"/>
      </a:lt2>
      <a:accent1>
        <a:srgbClr val="FFDD00"/>
      </a:accent1>
      <a:accent2>
        <a:srgbClr val="58595B"/>
      </a:accent2>
      <a:accent3>
        <a:srgbClr val="808184"/>
      </a:accent3>
      <a:accent4>
        <a:srgbClr val="A6A8AB"/>
      </a:accent4>
      <a:accent5>
        <a:srgbClr val="D0D2D3"/>
      </a:accent5>
      <a:accent6>
        <a:srgbClr val="FFFAE7"/>
      </a:accent6>
      <a:hlink>
        <a:srgbClr val="0563C1"/>
      </a:hlink>
      <a:folHlink>
        <a:srgbClr val="954F72"/>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eclaim Fund Master">
  <a:themeElements>
    <a:clrScheme name="Reclaim Fund Ltd">
      <a:dk1>
        <a:srgbClr val="626366"/>
      </a:dk1>
      <a:lt1>
        <a:sysClr val="window" lastClr="FFFFFF"/>
      </a:lt1>
      <a:dk2>
        <a:srgbClr val="231F20"/>
      </a:dk2>
      <a:lt2>
        <a:srgbClr val="FFFFFF"/>
      </a:lt2>
      <a:accent1>
        <a:srgbClr val="FFDD00"/>
      </a:accent1>
      <a:accent2>
        <a:srgbClr val="58595B"/>
      </a:accent2>
      <a:accent3>
        <a:srgbClr val="808184"/>
      </a:accent3>
      <a:accent4>
        <a:srgbClr val="A6A8AB"/>
      </a:accent4>
      <a:accent5>
        <a:srgbClr val="D0D2D3"/>
      </a:accent5>
      <a:accent6>
        <a:srgbClr val="FFFAE7"/>
      </a:accent6>
      <a:hlink>
        <a:srgbClr val="0563C1"/>
      </a:hlink>
      <a:folHlink>
        <a:srgbClr val="954F72"/>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AE7"/>
        </a:solidFill>
      </a:spPr>
      <a:bodyPr wrap="square" lIns="36000" tIns="36000" rIns="0" bIns="0" rtlCol="0"/>
      <a:lstStyle>
        <a:defPPr algn="l">
          <a:lnSpc>
            <a:spcPts val="1680"/>
          </a:lnSpc>
          <a:defRPr sz="1400"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3a2fbc7-603f-466f-8ad2-29906333f79c">
      <UserInfo>
        <DisplayName>Anne-Marie Robinson</DisplayName>
        <AccountId>125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Operations Document" ma:contentTypeID="0x0101008FB79F0AB92F5640892D39BA68AFC1B60035E47F6EB7B92E459749E2FFC47A6AAF" ma:contentTypeVersion="6" ma:contentTypeDescription="" ma:contentTypeScope="" ma:versionID="600d1bd7fd10fe721e707dbfabf36787">
  <xsd:schema xmlns:xsd="http://www.w3.org/2001/XMLSchema" xmlns:xs="http://www.w3.org/2001/XMLSchema" xmlns:p="http://schemas.microsoft.com/office/2006/metadata/properties" xmlns:ns2="d21c04ab-b6c7-4821-b5a5-b6d385ff90f5" xmlns:ns3="b3a2fbc7-603f-466f-8ad2-29906333f79c" targetNamespace="http://schemas.microsoft.com/office/2006/metadata/properties" ma:root="true" ma:fieldsID="9a53195976167ba75bb0de24c1f8e106" ns2:_="" ns3:_="">
    <xsd:import namespace="d21c04ab-b6c7-4821-b5a5-b6d385ff90f5"/>
    <xsd:import namespace="b3a2fbc7-603f-466f-8ad2-29906333f79c"/>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c04ab-b6c7-4821-b5a5-b6d385ff9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a2fbc7-603f-466f-8ad2-29906333f7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55A9D-38BF-4974-B59A-8B5DB83DB2B9}">
  <ds:schemaRefs>
    <ds:schemaRef ds:uri="http://schemas.microsoft.com/office/2006/metadata/properties"/>
    <ds:schemaRef ds:uri="http://purl.org/dc/dcmitype/"/>
    <ds:schemaRef ds:uri="http://schemas.microsoft.com/office/2006/documentManagement/types"/>
    <ds:schemaRef ds:uri="d21c04ab-b6c7-4821-b5a5-b6d385ff90f5"/>
    <ds:schemaRef ds:uri="http://www.w3.org/XML/1998/namespace"/>
    <ds:schemaRef ds:uri="http://schemas.microsoft.com/office/infopath/2007/PartnerControls"/>
    <ds:schemaRef ds:uri="http://purl.org/dc/elements/1.1/"/>
    <ds:schemaRef ds:uri="http://schemas.openxmlformats.org/package/2006/metadata/core-properties"/>
    <ds:schemaRef ds:uri="b3a2fbc7-603f-466f-8ad2-29906333f79c"/>
    <ds:schemaRef ds:uri="http://purl.org/dc/terms/"/>
  </ds:schemaRefs>
</ds:datastoreItem>
</file>

<file path=customXml/itemProps2.xml><?xml version="1.0" encoding="utf-8"?>
<ds:datastoreItem xmlns:ds="http://schemas.openxmlformats.org/officeDocument/2006/customXml" ds:itemID="{5D7F9B10-F8D9-484E-A7F8-9F2E7AFB7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c04ab-b6c7-4821-b5a5-b6d385ff90f5"/>
    <ds:schemaRef ds:uri="b3a2fbc7-603f-466f-8ad2-29906333f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B0F49F-43DB-401A-B306-B478D478B3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14346</TotalTime>
  <Words>1132</Words>
  <Application>Microsoft Office PowerPoint</Application>
  <PresentationFormat>Widescreen</PresentationFormat>
  <Paragraphs>137</Paragraphs>
  <Slides>13</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Century Gothic</vt:lpstr>
      <vt:lpstr>Wingdings</vt:lpstr>
      <vt:lpstr>Wingdings 3</vt:lpstr>
      <vt:lpstr>Reclaim Fund Master</vt:lpstr>
      <vt:lpstr>1_Reclaim Fund Master</vt:lpstr>
      <vt:lpstr>2_Reclaim Fund Master</vt:lpstr>
      <vt:lpstr>Dormant Assets Expansion</vt:lpstr>
      <vt:lpstr>What is the Dormant Assets Scheme?</vt:lpstr>
      <vt:lpstr>Who manages the Dormant Asset Scheme?</vt:lpstr>
      <vt:lpstr>Core principles of the Dormant Asset Scheme</vt:lpstr>
      <vt:lpstr>What’s New?</vt:lpstr>
      <vt:lpstr>Why is this important?</vt:lpstr>
      <vt:lpstr>What does this mean for Investment Association Members?</vt:lpstr>
      <vt:lpstr>What’s in scope?</vt:lpstr>
      <vt:lpstr>Where is the money spent?</vt:lpstr>
      <vt:lpstr>Benefits to the sector, clients and communities</vt:lpstr>
      <vt:lpstr>When can investment &amp; wealth managers join?</vt:lpstr>
      <vt:lpstr>Joining the Dormant Assets Scheme</vt:lpstr>
      <vt:lpstr>PowerPoint Presentation</vt:lpstr>
    </vt:vector>
  </TitlesOfParts>
  <Company>Investment Management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Dormant Assets</dc:title>
  <dc:creator>Jacqui Bungay</dc:creator>
  <cp:lastModifiedBy>Adrian Smith</cp:lastModifiedBy>
  <cp:revision>147</cp:revision>
  <cp:lastPrinted>2019-04-30T10:15:00Z</cp:lastPrinted>
  <dcterms:created xsi:type="dcterms:W3CDTF">2019-04-16T14:04:45Z</dcterms:created>
  <dcterms:modified xsi:type="dcterms:W3CDTF">2022-04-18T19:02:08Z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e086f1-ac8c-49fc-a178-c4d8c4f92812_Enabled">
    <vt:lpwstr>True</vt:lpwstr>
  </property>
  <property fmtid="{D5CDD505-2E9C-101B-9397-08002B2CF9AE}" pid="3" name="MSIP_Label_b0e086f1-ac8c-49fc-a178-c4d8c4f92812_SiteId">
    <vt:lpwstr>9e73f7d0-e218-4306-adbd-70f2e8ea14f1</vt:lpwstr>
  </property>
  <property fmtid="{D5CDD505-2E9C-101B-9397-08002B2CF9AE}" pid="4" name="MSIP_Label_b0e086f1-ac8c-49fc-a178-c4d8c4f92812_Owner">
    <vt:lpwstr>mark.evans@reclaimfund.co.uk</vt:lpwstr>
  </property>
  <property fmtid="{D5CDD505-2E9C-101B-9397-08002B2CF9AE}" pid="5" name="MSIP_Label_b0e086f1-ac8c-49fc-a178-c4d8c4f92812_SetDate">
    <vt:lpwstr>2019-05-09T06:31:58.9195570Z</vt:lpwstr>
  </property>
  <property fmtid="{D5CDD505-2E9C-101B-9397-08002B2CF9AE}" pid="6" name="MSIP_Label_b0e086f1-ac8c-49fc-a178-c4d8c4f92812_Name">
    <vt:lpwstr>Confidential</vt:lpwstr>
  </property>
  <property fmtid="{D5CDD505-2E9C-101B-9397-08002B2CF9AE}" pid="7" name="MSIP_Label_b0e086f1-ac8c-49fc-a178-c4d8c4f92812_Application">
    <vt:lpwstr>Microsoft Azure Information Protection</vt:lpwstr>
  </property>
  <property fmtid="{D5CDD505-2E9C-101B-9397-08002B2CF9AE}" pid="8" name="MSIP_Label_b0e086f1-ac8c-49fc-a178-c4d8c4f92812_Extended_MSFT_Method">
    <vt:lpwstr>Automatic</vt:lpwstr>
  </property>
  <property fmtid="{D5CDD505-2E9C-101B-9397-08002B2CF9AE}" pid="9" name="Sensitivity">
    <vt:lpwstr>Confidential</vt:lpwstr>
  </property>
  <property fmtid="{D5CDD505-2E9C-101B-9397-08002B2CF9AE}" pid="10" name="ContentTypeId">
    <vt:lpwstr>0x0101008FB79F0AB92F5640892D39BA68AFC1B60035E47F6EB7B92E459749E2FFC47A6AAF</vt:lpwstr>
  </property>
</Properties>
</file>